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6"/>
  </p:notesMasterIdLst>
  <p:handoutMasterIdLst>
    <p:handoutMasterId r:id="rId37"/>
  </p:handoutMasterIdLst>
  <p:sldIdLst>
    <p:sldId id="350" r:id="rId5"/>
    <p:sldId id="352" r:id="rId6"/>
    <p:sldId id="345" r:id="rId7"/>
    <p:sldId id="354" r:id="rId8"/>
    <p:sldId id="336" r:id="rId9"/>
    <p:sldId id="355" r:id="rId10"/>
    <p:sldId id="357" r:id="rId11"/>
    <p:sldId id="356" r:id="rId12"/>
    <p:sldId id="307" r:id="rId13"/>
    <p:sldId id="359" r:id="rId14"/>
    <p:sldId id="366" r:id="rId15"/>
    <p:sldId id="338" r:id="rId16"/>
    <p:sldId id="360" r:id="rId17"/>
    <p:sldId id="363" r:id="rId18"/>
    <p:sldId id="365" r:id="rId19"/>
    <p:sldId id="390" r:id="rId20"/>
    <p:sldId id="382" r:id="rId21"/>
    <p:sldId id="373" r:id="rId22"/>
    <p:sldId id="374" r:id="rId23"/>
    <p:sldId id="375" r:id="rId24"/>
    <p:sldId id="376" r:id="rId25"/>
    <p:sldId id="377" r:id="rId26"/>
    <p:sldId id="383" r:id="rId27"/>
    <p:sldId id="384" r:id="rId28"/>
    <p:sldId id="378" r:id="rId29"/>
    <p:sldId id="385" r:id="rId30"/>
    <p:sldId id="386" r:id="rId31"/>
    <p:sldId id="387" r:id="rId32"/>
    <p:sldId id="388" r:id="rId33"/>
    <p:sldId id="389" r:id="rId34"/>
    <p:sldId id="3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7">
          <p15:clr>
            <a:srgbClr val="A4A3A4"/>
          </p15:clr>
        </p15:guide>
        <p15:guide id="2" orient="horz" pos="895">
          <p15:clr>
            <a:srgbClr val="A4A3A4"/>
          </p15:clr>
        </p15:guide>
        <p15:guide id="3" pos="2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Wallac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92B8B"/>
    <a:srgbClr val="DAD6C5"/>
    <a:srgbClr val="E1DD00"/>
    <a:srgbClr val="350046"/>
    <a:srgbClr val="E300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5" autoAdjust="0"/>
    <p:restoredTop sz="90620" autoAdjust="0"/>
  </p:normalViewPr>
  <p:slideViewPr>
    <p:cSldViewPr snapToGrid="0" snapToObjects="1" showGuides="1">
      <p:cViewPr varScale="1">
        <p:scale>
          <a:sx n="73" d="100"/>
          <a:sy n="73" d="100"/>
        </p:scale>
        <p:origin x="184" y="832"/>
      </p:cViewPr>
      <p:guideLst>
        <p:guide orient="horz" pos="1367"/>
        <p:guide orient="horz" pos="895"/>
        <p:guide pos="27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6D97-F28A-644A-8E46-5030F6F51F10}" type="doc">
      <dgm:prSet loTypeId="urn:microsoft.com/office/officeart/2008/layout/VerticalCurvedList" loCatId="" qsTypeId="urn:microsoft.com/office/officeart/2005/8/quickstyle/3D3" qsCatId="3D" csTypeId="urn:microsoft.com/office/officeart/2005/8/colors/accent4_2" csCatId="accent4" phldr="1"/>
      <dgm:spPr/>
      <dgm:t>
        <a:bodyPr/>
        <a:lstStyle/>
        <a:p>
          <a:endParaRPr lang="en-US"/>
        </a:p>
      </dgm:t>
    </dgm:pt>
    <dgm:pt modelId="{D24B2862-0D11-3D4F-A897-87FE5E501DFB}">
      <dgm:prSet phldrT="[Text]" custT="1"/>
      <dgm:spPr>
        <a:solidFill>
          <a:srgbClr val="792B8B"/>
        </a:solidFill>
      </dgm:spPr>
      <dgm:t>
        <a:bodyPr/>
        <a:lstStyle/>
        <a:p>
          <a:r>
            <a:rPr lang="en-GB" sz="2000" b="1" dirty="0" smtClean="0"/>
            <a:t>Working with the research community and across Government </a:t>
          </a:r>
          <a:r>
            <a:rPr lang="en-GB" sz="2000" dirty="0" smtClean="0"/>
            <a:t>to turn scientific excellence into economic impact </a:t>
          </a:r>
          <a:endParaRPr lang="en-US" sz="2000" dirty="0"/>
        </a:p>
      </dgm:t>
    </dgm:pt>
    <dgm:pt modelId="{9E499775-DCF0-0C4D-BE78-5D1BA786B0F7}" type="parTrans" cxnId="{DFE60BDD-E7C8-034F-838C-ADC20BCE3CCA}">
      <dgm:prSet/>
      <dgm:spPr/>
      <dgm:t>
        <a:bodyPr/>
        <a:lstStyle/>
        <a:p>
          <a:endParaRPr lang="en-US"/>
        </a:p>
      </dgm:t>
    </dgm:pt>
    <dgm:pt modelId="{497A7E9D-ECFF-7D49-99E3-323EBA76A042}" type="sibTrans" cxnId="{DFE60BDD-E7C8-034F-838C-ADC20BCE3CCA}">
      <dgm:prSet/>
      <dgm:spPr/>
      <dgm:t>
        <a:bodyPr/>
        <a:lstStyle/>
        <a:p>
          <a:endParaRPr lang="en-US"/>
        </a:p>
      </dgm:t>
    </dgm:pt>
    <dgm:pt modelId="{2A7B0ADA-27CF-514F-BCB7-7C5E407F3D75}">
      <dgm:prSet phldrT="[Text]"/>
      <dgm:spPr>
        <a:solidFill>
          <a:srgbClr val="E30045"/>
        </a:solidFill>
      </dgm:spPr>
      <dgm:t>
        <a:bodyPr/>
        <a:lstStyle/>
        <a:p>
          <a:r>
            <a:rPr lang="en-GB" b="1" dirty="0" smtClean="0"/>
            <a:t>Accelerating UK economic growth, </a:t>
          </a:r>
          <a:r>
            <a:rPr lang="en-GB" dirty="0" smtClean="0"/>
            <a:t>nurturing small, high-growth companies, with strong productivity and export success </a:t>
          </a:r>
          <a:endParaRPr lang="en-US" dirty="0"/>
        </a:p>
      </dgm:t>
    </dgm:pt>
    <dgm:pt modelId="{0776E1AD-2060-BA48-B5CA-13E7C5718CA3}" type="parTrans" cxnId="{E144C3CE-CED0-124E-A21F-4489EFAEDB1B}">
      <dgm:prSet/>
      <dgm:spPr/>
      <dgm:t>
        <a:bodyPr/>
        <a:lstStyle/>
        <a:p>
          <a:endParaRPr lang="en-US"/>
        </a:p>
      </dgm:t>
    </dgm:pt>
    <dgm:pt modelId="{15804780-71A6-F74D-B8BD-04EA7F629F81}" type="sibTrans" cxnId="{E144C3CE-CED0-124E-A21F-4489EFAEDB1B}">
      <dgm:prSet/>
      <dgm:spPr/>
      <dgm:t>
        <a:bodyPr/>
        <a:lstStyle/>
        <a:p>
          <a:endParaRPr lang="en-US"/>
        </a:p>
      </dgm:t>
    </dgm:pt>
    <dgm:pt modelId="{7AFC469F-EFAC-E546-B3D0-305656503FA6}">
      <dgm:prSet phldrT="[Text]"/>
      <dgm:spPr>
        <a:solidFill>
          <a:srgbClr val="792B8B"/>
        </a:solidFill>
      </dgm:spPr>
      <dgm:t>
        <a:bodyPr/>
        <a:lstStyle/>
        <a:p>
          <a:r>
            <a:rPr lang="en-GB" b="1" dirty="0" smtClean="0"/>
            <a:t>Evolving our funding models; </a:t>
          </a:r>
          <a:r>
            <a:rPr lang="en-GB" dirty="0" smtClean="0"/>
            <a:t>helping public funding go further</a:t>
          </a:r>
          <a:endParaRPr lang="en-US" dirty="0"/>
        </a:p>
      </dgm:t>
    </dgm:pt>
    <dgm:pt modelId="{252D1FDF-382D-0341-8005-A542EFA81451}" type="parTrans" cxnId="{C2CA8BD6-EF51-3B47-B878-4DD2607FCABB}">
      <dgm:prSet/>
      <dgm:spPr/>
      <dgm:t>
        <a:bodyPr/>
        <a:lstStyle/>
        <a:p>
          <a:endParaRPr lang="en-US"/>
        </a:p>
      </dgm:t>
    </dgm:pt>
    <dgm:pt modelId="{9CD7819C-4ED9-1B49-B12D-75A79FD9FE9C}" type="sibTrans" cxnId="{C2CA8BD6-EF51-3B47-B878-4DD2607FCABB}">
      <dgm:prSet/>
      <dgm:spPr/>
      <dgm:t>
        <a:bodyPr/>
        <a:lstStyle/>
        <a:p>
          <a:endParaRPr lang="en-US"/>
        </a:p>
      </dgm:t>
    </dgm:pt>
    <dgm:pt modelId="{01B6F151-ACC4-5E4F-AD55-3F4F3E5A1614}">
      <dgm:prSet phldrT="[Text]"/>
      <dgm:spPr>
        <a:solidFill>
          <a:srgbClr val="E30045"/>
        </a:solidFill>
      </dgm:spPr>
      <dgm:t>
        <a:bodyPr/>
        <a:lstStyle/>
        <a:p>
          <a:r>
            <a:rPr lang="en-GB" b="1" smtClean="0"/>
            <a:t>Developing Catapults within a national innovation network</a:t>
          </a:r>
          <a:endParaRPr lang="en-US"/>
        </a:p>
      </dgm:t>
    </dgm:pt>
    <dgm:pt modelId="{57781F8F-F80A-A141-AC72-8145A8EBCD58}" type="parTrans" cxnId="{16E4BDE8-D856-D84A-A491-D6842299D787}">
      <dgm:prSet/>
      <dgm:spPr/>
      <dgm:t>
        <a:bodyPr/>
        <a:lstStyle/>
        <a:p>
          <a:endParaRPr lang="en-US"/>
        </a:p>
      </dgm:t>
    </dgm:pt>
    <dgm:pt modelId="{E86F9DDD-F73E-414A-83C6-F60A55FA6DE3}" type="sibTrans" cxnId="{16E4BDE8-D856-D84A-A491-D6842299D787}">
      <dgm:prSet/>
      <dgm:spPr/>
      <dgm:t>
        <a:bodyPr/>
        <a:lstStyle/>
        <a:p>
          <a:endParaRPr lang="en-US"/>
        </a:p>
      </dgm:t>
    </dgm:pt>
    <dgm:pt modelId="{81719A18-2CE1-F643-8836-AF3C66BEB856}">
      <dgm:prSet phldrT="[Text]"/>
      <dgm:spPr>
        <a:solidFill>
          <a:srgbClr val="792B8B"/>
        </a:solidFill>
      </dgm:spPr>
      <dgm:t>
        <a:bodyPr/>
        <a:lstStyle/>
        <a:p>
          <a:r>
            <a:rPr lang="en-GB" b="1" dirty="0" smtClean="0"/>
            <a:t>Building on innovation excellence throughout the UK, </a:t>
          </a:r>
          <a:r>
            <a:rPr lang="en-GB" dirty="0" smtClean="0"/>
            <a:t>investing locally in areas of strength</a:t>
          </a:r>
          <a:endParaRPr lang="en-US" dirty="0"/>
        </a:p>
      </dgm:t>
    </dgm:pt>
    <dgm:pt modelId="{81ECEAAC-7F4A-A74A-A47D-ACBB844B1DAB}" type="sibTrans" cxnId="{FB81CDAC-35B8-0243-84C7-1AD0627B015A}">
      <dgm:prSet/>
      <dgm:spPr/>
      <dgm:t>
        <a:bodyPr/>
        <a:lstStyle/>
        <a:p>
          <a:endParaRPr lang="en-US"/>
        </a:p>
      </dgm:t>
    </dgm:pt>
    <dgm:pt modelId="{18494FFC-AC17-484E-8D47-81C76C5C1D34}" type="parTrans" cxnId="{FB81CDAC-35B8-0243-84C7-1AD0627B015A}">
      <dgm:prSet/>
      <dgm:spPr/>
      <dgm:t>
        <a:bodyPr/>
        <a:lstStyle/>
        <a:p>
          <a:endParaRPr lang="en-US"/>
        </a:p>
      </dgm:t>
    </dgm:pt>
    <dgm:pt modelId="{4C27E53A-5FDA-9541-98CF-4412332BB8BF}" type="pres">
      <dgm:prSet presAssocID="{2BA96D97-F28A-644A-8E46-5030F6F51F10}" presName="Name0" presStyleCnt="0">
        <dgm:presLayoutVars>
          <dgm:chMax val="7"/>
          <dgm:chPref val="7"/>
          <dgm:dir/>
        </dgm:presLayoutVars>
      </dgm:prSet>
      <dgm:spPr/>
      <dgm:t>
        <a:bodyPr/>
        <a:lstStyle/>
        <a:p>
          <a:endParaRPr lang="en-US"/>
        </a:p>
      </dgm:t>
    </dgm:pt>
    <dgm:pt modelId="{119CB452-7414-304B-BBBF-62B27077264E}" type="pres">
      <dgm:prSet presAssocID="{2BA96D97-F28A-644A-8E46-5030F6F51F10}" presName="Name1" presStyleCnt="0"/>
      <dgm:spPr/>
      <dgm:t>
        <a:bodyPr/>
        <a:lstStyle/>
        <a:p>
          <a:endParaRPr lang="en-US"/>
        </a:p>
      </dgm:t>
    </dgm:pt>
    <dgm:pt modelId="{653DF9DF-81CA-6543-B538-B08D81408406}" type="pres">
      <dgm:prSet presAssocID="{2BA96D97-F28A-644A-8E46-5030F6F51F10}" presName="cycle" presStyleCnt="0"/>
      <dgm:spPr/>
      <dgm:t>
        <a:bodyPr/>
        <a:lstStyle/>
        <a:p>
          <a:endParaRPr lang="en-US"/>
        </a:p>
      </dgm:t>
    </dgm:pt>
    <dgm:pt modelId="{62EE0624-45AB-F643-A5CA-AE8EA0834E42}" type="pres">
      <dgm:prSet presAssocID="{2BA96D97-F28A-644A-8E46-5030F6F51F10}" presName="srcNode" presStyleLbl="node1" presStyleIdx="0" presStyleCnt="5"/>
      <dgm:spPr/>
      <dgm:t>
        <a:bodyPr/>
        <a:lstStyle/>
        <a:p>
          <a:endParaRPr lang="en-US"/>
        </a:p>
      </dgm:t>
    </dgm:pt>
    <dgm:pt modelId="{FB9CBCE3-5FCE-B347-BB95-E513A6355147}" type="pres">
      <dgm:prSet presAssocID="{2BA96D97-F28A-644A-8E46-5030F6F51F10}" presName="conn" presStyleLbl="parChTrans1D2" presStyleIdx="0" presStyleCnt="1"/>
      <dgm:spPr/>
      <dgm:t>
        <a:bodyPr/>
        <a:lstStyle/>
        <a:p>
          <a:endParaRPr lang="en-US"/>
        </a:p>
      </dgm:t>
    </dgm:pt>
    <dgm:pt modelId="{2984874D-907C-F04C-9BB8-5FE717C6838B}" type="pres">
      <dgm:prSet presAssocID="{2BA96D97-F28A-644A-8E46-5030F6F51F10}" presName="extraNode" presStyleLbl="node1" presStyleIdx="0" presStyleCnt="5"/>
      <dgm:spPr/>
      <dgm:t>
        <a:bodyPr/>
        <a:lstStyle/>
        <a:p>
          <a:endParaRPr lang="en-US"/>
        </a:p>
      </dgm:t>
    </dgm:pt>
    <dgm:pt modelId="{812E5640-197D-BB41-ADC3-9A5A42DF1839}" type="pres">
      <dgm:prSet presAssocID="{2BA96D97-F28A-644A-8E46-5030F6F51F10}" presName="dstNode" presStyleLbl="node1" presStyleIdx="0" presStyleCnt="5"/>
      <dgm:spPr/>
      <dgm:t>
        <a:bodyPr/>
        <a:lstStyle/>
        <a:p>
          <a:endParaRPr lang="en-US"/>
        </a:p>
      </dgm:t>
    </dgm:pt>
    <dgm:pt modelId="{FF9E8A78-4A2A-8C49-9EF0-EAD1E50225F6}" type="pres">
      <dgm:prSet presAssocID="{D24B2862-0D11-3D4F-A897-87FE5E501DFB}" presName="text_1" presStyleLbl="node1" presStyleIdx="0" presStyleCnt="5">
        <dgm:presLayoutVars>
          <dgm:bulletEnabled val="1"/>
        </dgm:presLayoutVars>
      </dgm:prSet>
      <dgm:spPr/>
      <dgm:t>
        <a:bodyPr/>
        <a:lstStyle/>
        <a:p>
          <a:endParaRPr lang="en-US"/>
        </a:p>
      </dgm:t>
    </dgm:pt>
    <dgm:pt modelId="{848C09EA-1C0E-2D4B-B6B2-9C32F652F321}" type="pres">
      <dgm:prSet presAssocID="{D24B2862-0D11-3D4F-A897-87FE5E501DFB}" presName="accent_1" presStyleCnt="0"/>
      <dgm:spPr/>
      <dgm:t>
        <a:bodyPr/>
        <a:lstStyle/>
        <a:p>
          <a:endParaRPr lang="en-US"/>
        </a:p>
      </dgm:t>
    </dgm:pt>
    <dgm:pt modelId="{09C7FE41-29EA-B04D-AD54-6CF636A477A6}" type="pres">
      <dgm:prSet presAssocID="{D24B2862-0D11-3D4F-A897-87FE5E501DFB}" presName="accentRepeatNode" presStyleLbl="solidFgAcc1" presStyleIdx="0" presStyleCnt="5"/>
      <dgm:spPr/>
      <dgm:t>
        <a:bodyPr/>
        <a:lstStyle/>
        <a:p>
          <a:endParaRPr lang="en-US"/>
        </a:p>
      </dgm:t>
    </dgm:pt>
    <dgm:pt modelId="{22B94C2B-C2DD-7B46-84ED-59694D1BC01F}" type="pres">
      <dgm:prSet presAssocID="{2A7B0ADA-27CF-514F-BCB7-7C5E407F3D75}" presName="text_2" presStyleLbl="node1" presStyleIdx="1" presStyleCnt="5">
        <dgm:presLayoutVars>
          <dgm:bulletEnabled val="1"/>
        </dgm:presLayoutVars>
      </dgm:prSet>
      <dgm:spPr/>
      <dgm:t>
        <a:bodyPr/>
        <a:lstStyle/>
        <a:p>
          <a:endParaRPr lang="en-US"/>
        </a:p>
      </dgm:t>
    </dgm:pt>
    <dgm:pt modelId="{3ABAD2E5-41DB-3541-AD68-42E74477EE80}" type="pres">
      <dgm:prSet presAssocID="{2A7B0ADA-27CF-514F-BCB7-7C5E407F3D75}" presName="accent_2" presStyleCnt="0"/>
      <dgm:spPr/>
      <dgm:t>
        <a:bodyPr/>
        <a:lstStyle/>
        <a:p>
          <a:endParaRPr lang="en-US"/>
        </a:p>
      </dgm:t>
    </dgm:pt>
    <dgm:pt modelId="{529FA903-0F4E-B043-AFCD-0425350C0703}" type="pres">
      <dgm:prSet presAssocID="{2A7B0ADA-27CF-514F-BCB7-7C5E407F3D75}" presName="accentRepeatNode" presStyleLbl="solidFgAcc1" presStyleIdx="1" presStyleCnt="5"/>
      <dgm:spPr/>
      <dgm:t>
        <a:bodyPr/>
        <a:lstStyle/>
        <a:p>
          <a:endParaRPr lang="en-US"/>
        </a:p>
      </dgm:t>
    </dgm:pt>
    <dgm:pt modelId="{59F75435-C030-F342-A0E2-4072D342B627}" type="pres">
      <dgm:prSet presAssocID="{81719A18-2CE1-F643-8836-AF3C66BEB856}" presName="text_3" presStyleLbl="node1" presStyleIdx="2" presStyleCnt="5">
        <dgm:presLayoutVars>
          <dgm:bulletEnabled val="1"/>
        </dgm:presLayoutVars>
      </dgm:prSet>
      <dgm:spPr/>
      <dgm:t>
        <a:bodyPr/>
        <a:lstStyle/>
        <a:p>
          <a:endParaRPr lang="en-US"/>
        </a:p>
      </dgm:t>
    </dgm:pt>
    <dgm:pt modelId="{2D5C0A39-5643-3B4F-8411-A122E4D97FB5}" type="pres">
      <dgm:prSet presAssocID="{81719A18-2CE1-F643-8836-AF3C66BEB856}" presName="accent_3" presStyleCnt="0"/>
      <dgm:spPr/>
      <dgm:t>
        <a:bodyPr/>
        <a:lstStyle/>
        <a:p>
          <a:endParaRPr lang="en-US"/>
        </a:p>
      </dgm:t>
    </dgm:pt>
    <dgm:pt modelId="{DF85D574-721A-C741-8945-89EE54347188}" type="pres">
      <dgm:prSet presAssocID="{81719A18-2CE1-F643-8836-AF3C66BEB856}" presName="accentRepeatNode" presStyleLbl="solidFgAcc1" presStyleIdx="2" presStyleCnt="5"/>
      <dgm:spPr/>
      <dgm:t>
        <a:bodyPr/>
        <a:lstStyle/>
        <a:p>
          <a:endParaRPr lang="en-US"/>
        </a:p>
      </dgm:t>
    </dgm:pt>
    <dgm:pt modelId="{FE827063-EA11-2848-B15C-EAC3298B7D25}" type="pres">
      <dgm:prSet presAssocID="{01B6F151-ACC4-5E4F-AD55-3F4F3E5A1614}" presName="text_4" presStyleLbl="node1" presStyleIdx="3" presStyleCnt="5">
        <dgm:presLayoutVars>
          <dgm:bulletEnabled val="1"/>
        </dgm:presLayoutVars>
      </dgm:prSet>
      <dgm:spPr/>
      <dgm:t>
        <a:bodyPr/>
        <a:lstStyle/>
        <a:p>
          <a:endParaRPr lang="en-US"/>
        </a:p>
      </dgm:t>
    </dgm:pt>
    <dgm:pt modelId="{64644C42-2091-2046-8512-F8B3068428EF}" type="pres">
      <dgm:prSet presAssocID="{01B6F151-ACC4-5E4F-AD55-3F4F3E5A1614}" presName="accent_4" presStyleCnt="0"/>
      <dgm:spPr/>
      <dgm:t>
        <a:bodyPr/>
        <a:lstStyle/>
        <a:p>
          <a:endParaRPr lang="en-US"/>
        </a:p>
      </dgm:t>
    </dgm:pt>
    <dgm:pt modelId="{E12F0A81-0EDA-E843-8E35-CD5836E2FBF1}" type="pres">
      <dgm:prSet presAssocID="{01B6F151-ACC4-5E4F-AD55-3F4F3E5A1614}" presName="accentRepeatNode" presStyleLbl="solidFgAcc1" presStyleIdx="3" presStyleCnt="5"/>
      <dgm:spPr/>
      <dgm:t>
        <a:bodyPr/>
        <a:lstStyle/>
        <a:p>
          <a:endParaRPr lang="en-US"/>
        </a:p>
      </dgm:t>
    </dgm:pt>
    <dgm:pt modelId="{BB78F55F-8655-4642-8A21-F0B13181FCCB}" type="pres">
      <dgm:prSet presAssocID="{7AFC469F-EFAC-E546-B3D0-305656503FA6}" presName="text_5" presStyleLbl="node1" presStyleIdx="4" presStyleCnt="5">
        <dgm:presLayoutVars>
          <dgm:bulletEnabled val="1"/>
        </dgm:presLayoutVars>
      </dgm:prSet>
      <dgm:spPr/>
      <dgm:t>
        <a:bodyPr/>
        <a:lstStyle/>
        <a:p>
          <a:endParaRPr lang="en-US"/>
        </a:p>
      </dgm:t>
    </dgm:pt>
    <dgm:pt modelId="{DD868DCC-9BF4-0849-8FB3-213019D97314}" type="pres">
      <dgm:prSet presAssocID="{7AFC469F-EFAC-E546-B3D0-305656503FA6}" presName="accent_5" presStyleCnt="0"/>
      <dgm:spPr/>
      <dgm:t>
        <a:bodyPr/>
        <a:lstStyle/>
        <a:p>
          <a:endParaRPr lang="en-US"/>
        </a:p>
      </dgm:t>
    </dgm:pt>
    <dgm:pt modelId="{6123343C-E235-1549-A15E-57EEBE78FC20}" type="pres">
      <dgm:prSet presAssocID="{7AFC469F-EFAC-E546-B3D0-305656503FA6}" presName="accentRepeatNode" presStyleLbl="solidFgAcc1" presStyleIdx="4" presStyleCnt="5"/>
      <dgm:spPr/>
      <dgm:t>
        <a:bodyPr/>
        <a:lstStyle/>
        <a:p>
          <a:endParaRPr lang="en-US"/>
        </a:p>
      </dgm:t>
    </dgm:pt>
  </dgm:ptLst>
  <dgm:cxnLst>
    <dgm:cxn modelId="{6CE927E1-E77C-5542-A185-84CCFCF02382}" type="presOf" srcId="{7AFC469F-EFAC-E546-B3D0-305656503FA6}" destId="{BB78F55F-8655-4642-8A21-F0B13181FCCB}" srcOrd="0" destOrd="0" presId="urn:microsoft.com/office/officeart/2008/layout/VerticalCurvedList"/>
    <dgm:cxn modelId="{7E0C1CF9-A432-044D-936D-1F4D30CC3CC0}" type="presOf" srcId="{D24B2862-0D11-3D4F-A897-87FE5E501DFB}" destId="{FF9E8A78-4A2A-8C49-9EF0-EAD1E50225F6}" srcOrd="0" destOrd="0" presId="urn:microsoft.com/office/officeart/2008/layout/VerticalCurvedList"/>
    <dgm:cxn modelId="{2A708119-24F2-B046-B622-E8F6E0B66197}" type="presOf" srcId="{01B6F151-ACC4-5E4F-AD55-3F4F3E5A1614}" destId="{FE827063-EA11-2848-B15C-EAC3298B7D25}" srcOrd="0" destOrd="0" presId="urn:microsoft.com/office/officeart/2008/layout/VerticalCurvedList"/>
    <dgm:cxn modelId="{E144C3CE-CED0-124E-A21F-4489EFAEDB1B}" srcId="{2BA96D97-F28A-644A-8E46-5030F6F51F10}" destId="{2A7B0ADA-27CF-514F-BCB7-7C5E407F3D75}" srcOrd="1" destOrd="0" parTransId="{0776E1AD-2060-BA48-B5CA-13E7C5718CA3}" sibTransId="{15804780-71A6-F74D-B8BD-04EA7F629F81}"/>
    <dgm:cxn modelId="{C2CA8BD6-EF51-3B47-B878-4DD2607FCABB}" srcId="{2BA96D97-F28A-644A-8E46-5030F6F51F10}" destId="{7AFC469F-EFAC-E546-B3D0-305656503FA6}" srcOrd="4" destOrd="0" parTransId="{252D1FDF-382D-0341-8005-A542EFA81451}" sibTransId="{9CD7819C-4ED9-1B49-B12D-75A79FD9FE9C}"/>
    <dgm:cxn modelId="{2F38037D-64C6-3F4A-858F-887F53373A27}" type="presOf" srcId="{81719A18-2CE1-F643-8836-AF3C66BEB856}" destId="{59F75435-C030-F342-A0E2-4072D342B627}" srcOrd="0" destOrd="0" presId="urn:microsoft.com/office/officeart/2008/layout/VerticalCurvedList"/>
    <dgm:cxn modelId="{44C0AE5C-3054-7F49-B275-13122B3BCB97}" type="presOf" srcId="{2A7B0ADA-27CF-514F-BCB7-7C5E407F3D75}" destId="{22B94C2B-C2DD-7B46-84ED-59694D1BC01F}" srcOrd="0" destOrd="0" presId="urn:microsoft.com/office/officeart/2008/layout/VerticalCurvedList"/>
    <dgm:cxn modelId="{F82CFE08-B4B2-744A-BEA0-8AE4353D2435}" type="presOf" srcId="{2BA96D97-F28A-644A-8E46-5030F6F51F10}" destId="{4C27E53A-5FDA-9541-98CF-4412332BB8BF}" srcOrd="0" destOrd="0" presId="urn:microsoft.com/office/officeart/2008/layout/VerticalCurvedList"/>
    <dgm:cxn modelId="{3E5CC497-12B3-1F43-9649-FA266494599C}" type="presOf" srcId="{497A7E9D-ECFF-7D49-99E3-323EBA76A042}" destId="{FB9CBCE3-5FCE-B347-BB95-E513A6355147}" srcOrd="0" destOrd="0" presId="urn:microsoft.com/office/officeart/2008/layout/VerticalCurvedList"/>
    <dgm:cxn modelId="{DFE60BDD-E7C8-034F-838C-ADC20BCE3CCA}" srcId="{2BA96D97-F28A-644A-8E46-5030F6F51F10}" destId="{D24B2862-0D11-3D4F-A897-87FE5E501DFB}" srcOrd="0" destOrd="0" parTransId="{9E499775-DCF0-0C4D-BE78-5D1BA786B0F7}" sibTransId="{497A7E9D-ECFF-7D49-99E3-323EBA76A042}"/>
    <dgm:cxn modelId="{16E4BDE8-D856-D84A-A491-D6842299D787}" srcId="{2BA96D97-F28A-644A-8E46-5030F6F51F10}" destId="{01B6F151-ACC4-5E4F-AD55-3F4F3E5A1614}" srcOrd="3" destOrd="0" parTransId="{57781F8F-F80A-A141-AC72-8145A8EBCD58}" sibTransId="{E86F9DDD-F73E-414A-83C6-F60A55FA6DE3}"/>
    <dgm:cxn modelId="{FB81CDAC-35B8-0243-84C7-1AD0627B015A}" srcId="{2BA96D97-F28A-644A-8E46-5030F6F51F10}" destId="{81719A18-2CE1-F643-8836-AF3C66BEB856}" srcOrd="2" destOrd="0" parTransId="{18494FFC-AC17-484E-8D47-81C76C5C1D34}" sibTransId="{81ECEAAC-7F4A-A74A-A47D-ACBB844B1DAB}"/>
    <dgm:cxn modelId="{F59A3A54-A95E-AD49-860B-606AA34B956A}" type="presParOf" srcId="{4C27E53A-5FDA-9541-98CF-4412332BB8BF}" destId="{119CB452-7414-304B-BBBF-62B27077264E}" srcOrd="0" destOrd="0" presId="urn:microsoft.com/office/officeart/2008/layout/VerticalCurvedList"/>
    <dgm:cxn modelId="{6A3B2A0E-10B7-774D-88CF-925AC6F298B6}" type="presParOf" srcId="{119CB452-7414-304B-BBBF-62B27077264E}" destId="{653DF9DF-81CA-6543-B538-B08D81408406}" srcOrd="0" destOrd="0" presId="urn:microsoft.com/office/officeart/2008/layout/VerticalCurvedList"/>
    <dgm:cxn modelId="{836437A0-931F-404D-8ABE-F004637434BC}" type="presParOf" srcId="{653DF9DF-81CA-6543-B538-B08D81408406}" destId="{62EE0624-45AB-F643-A5CA-AE8EA0834E42}" srcOrd="0" destOrd="0" presId="urn:microsoft.com/office/officeart/2008/layout/VerticalCurvedList"/>
    <dgm:cxn modelId="{202D34CE-DF88-EC44-8515-CB49A55A88F8}" type="presParOf" srcId="{653DF9DF-81CA-6543-B538-B08D81408406}" destId="{FB9CBCE3-5FCE-B347-BB95-E513A6355147}" srcOrd="1" destOrd="0" presId="urn:microsoft.com/office/officeart/2008/layout/VerticalCurvedList"/>
    <dgm:cxn modelId="{32237C1B-5BF4-9249-8338-00B9CDC94835}" type="presParOf" srcId="{653DF9DF-81CA-6543-B538-B08D81408406}" destId="{2984874D-907C-F04C-9BB8-5FE717C6838B}" srcOrd="2" destOrd="0" presId="urn:microsoft.com/office/officeart/2008/layout/VerticalCurvedList"/>
    <dgm:cxn modelId="{586BF8EF-F31B-BC49-8EA1-BE26E08D2346}" type="presParOf" srcId="{653DF9DF-81CA-6543-B538-B08D81408406}" destId="{812E5640-197D-BB41-ADC3-9A5A42DF1839}" srcOrd="3" destOrd="0" presId="urn:microsoft.com/office/officeart/2008/layout/VerticalCurvedList"/>
    <dgm:cxn modelId="{B640B46F-7866-D34B-BDB6-51ADA7E32AE2}" type="presParOf" srcId="{119CB452-7414-304B-BBBF-62B27077264E}" destId="{FF9E8A78-4A2A-8C49-9EF0-EAD1E50225F6}" srcOrd="1" destOrd="0" presId="urn:microsoft.com/office/officeart/2008/layout/VerticalCurvedList"/>
    <dgm:cxn modelId="{DFDFA086-86E5-9743-B9B6-09E49BB474B5}" type="presParOf" srcId="{119CB452-7414-304B-BBBF-62B27077264E}" destId="{848C09EA-1C0E-2D4B-B6B2-9C32F652F321}" srcOrd="2" destOrd="0" presId="urn:microsoft.com/office/officeart/2008/layout/VerticalCurvedList"/>
    <dgm:cxn modelId="{D8C4B2D3-AD53-4C47-A8B6-CE617CB73DEC}" type="presParOf" srcId="{848C09EA-1C0E-2D4B-B6B2-9C32F652F321}" destId="{09C7FE41-29EA-B04D-AD54-6CF636A477A6}" srcOrd="0" destOrd="0" presId="urn:microsoft.com/office/officeart/2008/layout/VerticalCurvedList"/>
    <dgm:cxn modelId="{C8911DC4-82BC-1941-AE17-420162A5DCB4}" type="presParOf" srcId="{119CB452-7414-304B-BBBF-62B27077264E}" destId="{22B94C2B-C2DD-7B46-84ED-59694D1BC01F}" srcOrd="3" destOrd="0" presId="urn:microsoft.com/office/officeart/2008/layout/VerticalCurvedList"/>
    <dgm:cxn modelId="{7A6FF671-5D4B-A343-BF2E-3C7FB302043C}" type="presParOf" srcId="{119CB452-7414-304B-BBBF-62B27077264E}" destId="{3ABAD2E5-41DB-3541-AD68-42E74477EE80}" srcOrd="4" destOrd="0" presId="urn:microsoft.com/office/officeart/2008/layout/VerticalCurvedList"/>
    <dgm:cxn modelId="{BC2321D5-ADF1-A24C-ABA2-B9F3FF1754E4}" type="presParOf" srcId="{3ABAD2E5-41DB-3541-AD68-42E74477EE80}" destId="{529FA903-0F4E-B043-AFCD-0425350C0703}" srcOrd="0" destOrd="0" presId="urn:microsoft.com/office/officeart/2008/layout/VerticalCurvedList"/>
    <dgm:cxn modelId="{18D24CFE-D233-7C4E-96E0-E391B6F6D887}" type="presParOf" srcId="{119CB452-7414-304B-BBBF-62B27077264E}" destId="{59F75435-C030-F342-A0E2-4072D342B627}" srcOrd="5" destOrd="0" presId="urn:microsoft.com/office/officeart/2008/layout/VerticalCurvedList"/>
    <dgm:cxn modelId="{711B7150-C766-814D-8922-BB571AF46CDA}" type="presParOf" srcId="{119CB452-7414-304B-BBBF-62B27077264E}" destId="{2D5C0A39-5643-3B4F-8411-A122E4D97FB5}" srcOrd="6" destOrd="0" presId="urn:microsoft.com/office/officeart/2008/layout/VerticalCurvedList"/>
    <dgm:cxn modelId="{50CBE34F-37DE-8441-9A64-40EF566D76B8}" type="presParOf" srcId="{2D5C0A39-5643-3B4F-8411-A122E4D97FB5}" destId="{DF85D574-721A-C741-8945-89EE54347188}" srcOrd="0" destOrd="0" presId="urn:microsoft.com/office/officeart/2008/layout/VerticalCurvedList"/>
    <dgm:cxn modelId="{F87557FF-4453-7849-9F75-33C63DCFA76A}" type="presParOf" srcId="{119CB452-7414-304B-BBBF-62B27077264E}" destId="{FE827063-EA11-2848-B15C-EAC3298B7D25}" srcOrd="7" destOrd="0" presId="urn:microsoft.com/office/officeart/2008/layout/VerticalCurvedList"/>
    <dgm:cxn modelId="{79B51636-4D97-634D-8503-52E2BB9E2078}" type="presParOf" srcId="{119CB452-7414-304B-BBBF-62B27077264E}" destId="{64644C42-2091-2046-8512-F8B3068428EF}" srcOrd="8" destOrd="0" presId="urn:microsoft.com/office/officeart/2008/layout/VerticalCurvedList"/>
    <dgm:cxn modelId="{1C61A87C-64EE-5140-8B00-B35098DF3383}" type="presParOf" srcId="{64644C42-2091-2046-8512-F8B3068428EF}" destId="{E12F0A81-0EDA-E843-8E35-CD5836E2FBF1}" srcOrd="0" destOrd="0" presId="urn:microsoft.com/office/officeart/2008/layout/VerticalCurvedList"/>
    <dgm:cxn modelId="{9F43AFC6-97D1-3E48-B7FA-54B4DC556678}" type="presParOf" srcId="{119CB452-7414-304B-BBBF-62B27077264E}" destId="{BB78F55F-8655-4642-8A21-F0B13181FCCB}" srcOrd="9" destOrd="0" presId="urn:microsoft.com/office/officeart/2008/layout/VerticalCurvedList"/>
    <dgm:cxn modelId="{F133F96F-14E9-D748-895C-701596FCF1AA}" type="presParOf" srcId="{119CB452-7414-304B-BBBF-62B27077264E}" destId="{DD868DCC-9BF4-0849-8FB3-213019D97314}" srcOrd="10" destOrd="0" presId="urn:microsoft.com/office/officeart/2008/layout/VerticalCurvedList"/>
    <dgm:cxn modelId="{2DDA70FC-5F7A-8846-AF95-6EB764B296E2}" type="presParOf" srcId="{DD868DCC-9BF4-0849-8FB3-213019D97314}" destId="{6123343C-E235-1549-A15E-57EEBE78FC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BCE3-5FCE-B347-BB95-E513A6355147}">
      <dsp:nvSpPr>
        <dsp:cNvPr id="0" name=""/>
        <dsp:cNvSpPr/>
      </dsp:nvSpPr>
      <dsp:spPr>
        <a:xfrm>
          <a:off x="-6936409" y="-1060465"/>
          <a:ext cx="8255030" cy="8255030"/>
        </a:xfrm>
        <a:prstGeom prst="blockArc">
          <a:avLst>
            <a:gd name="adj1" fmla="val 18900000"/>
            <a:gd name="adj2" fmla="val 2700000"/>
            <a:gd name="adj3" fmla="val 262"/>
          </a:avLst>
        </a:pr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E8A78-4A2A-8C49-9EF0-EAD1E50225F6}">
      <dsp:nvSpPr>
        <dsp:cNvPr id="0" name=""/>
        <dsp:cNvSpPr/>
      </dsp:nvSpPr>
      <dsp:spPr>
        <a:xfrm>
          <a:off x="575828" y="383258"/>
          <a:ext cx="7908790" cy="767007"/>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81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Working with the research community and across Government </a:t>
          </a:r>
          <a:r>
            <a:rPr lang="en-GB" sz="2000" kern="1200" dirty="0" smtClean="0"/>
            <a:t>to turn scientific excellence into economic impact </a:t>
          </a:r>
          <a:endParaRPr lang="en-US" sz="2000" kern="1200" dirty="0"/>
        </a:p>
      </dsp:txBody>
      <dsp:txXfrm>
        <a:off x="575828" y="383258"/>
        <a:ext cx="7908790" cy="767007"/>
      </dsp:txXfrm>
    </dsp:sp>
    <dsp:sp modelId="{09C7FE41-29EA-B04D-AD54-6CF636A477A6}">
      <dsp:nvSpPr>
        <dsp:cNvPr id="0" name=""/>
        <dsp:cNvSpPr/>
      </dsp:nvSpPr>
      <dsp:spPr>
        <a:xfrm>
          <a:off x="96448" y="287382"/>
          <a:ext cx="958759" cy="9587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B94C2B-C2DD-7B46-84ED-59694D1BC01F}">
      <dsp:nvSpPr>
        <dsp:cNvPr id="0" name=""/>
        <dsp:cNvSpPr/>
      </dsp:nvSpPr>
      <dsp:spPr>
        <a:xfrm>
          <a:off x="1125443" y="1533402"/>
          <a:ext cx="7359175" cy="767007"/>
        </a:xfrm>
        <a:prstGeom prst="rect">
          <a:avLst/>
        </a:prstGeom>
        <a:solidFill>
          <a:srgbClr val="E3004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81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Accelerating UK economic growth, </a:t>
          </a:r>
          <a:r>
            <a:rPr lang="en-GB" sz="2000" kern="1200" dirty="0" smtClean="0"/>
            <a:t>nurturing small, high-growth companies, with strong productivity and export success </a:t>
          </a:r>
          <a:endParaRPr lang="en-US" sz="2000" kern="1200" dirty="0"/>
        </a:p>
      </dsp:txBody>
      <dsp:txXfrm>
        <a:off x="1125443" y="1533402"/>
        <a:ext cx="7359175" cy="767007"/>
      </dsp:txXfrm>
    </dsp:sp>
    <dsp:sp modelId="{529FA903-0F4E-B043-AFCD-0425350C0703}">
      <dsp:nvSpPr>
        <dsp:cNvPr id="0" name=""/>
        <dsp:cNvSpPr/>
      </dsp:nvSpPr>
      <dsp:spPr>
        <a:xfrm>
          <a:off x="646063" y="1437526"/>
          <a:ext cx="958759" cy="9587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F75435-C030-F342-A0E2-4072D342B627}">
      <dsp:nvSpPr>
        <dsp:cNvPr id="0" name=""/>
        <dsp:cNvSpPr/>
      </dsp:nvSpPr>
      <dsp:spPr>
        <a:xfrm>
          <a:off x="1294131" y="2683546"/>
          <a:ext cx="7190487" cy="767007"/>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81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Building on innovation excellence throughout the UK, </a:t>
          </a:r>
          <a:r>
            <a:rPr lang="en-GB" sz="2000" kern="1200" dirty="0" smtClean="0"/>
            <a:t>investing locally in areas of strength</a:t>
          </a:r>
          <a:endParaRPr lang="en-US" sz="2000" kern="1200" dirty="0"/>
        </a:p>
      </dsp:txBody>
      <dsp:txXfrm>
        <a:off x="1294131" y="2683546"/>
        <a:ext cx="7190487" cy="767007"/>
      </dsp:txXfrm>
    </dsp:sp>
    <dsp:sp modelId="{DF85D574-721A-C741-8945-89EE54347188}">
      <dsp:nvSpPr>
        <dsp:cNvPr id="0" name=""/>
        <dsp:cNvSpPr/>
      </dsp:nvSpPr>
      <dsp:spPr>
        <a:xfrm>
          <a:off x="814751" y="2587670"/>
          <a:ext cx="958759" cy="9587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E827063-EA11-2848-B15C-EAC3298B7D25}">
      <dsp:nvSpPr>
        <dsp:cNvPr id="0" name=""/>
        <dsp:cNvSpPr/>
      </dsp:nvSpPr>
      <dsp:spPr>
        <a:xfrm>
          <a:off x="1125443" y="3833689"/>
          <a:ext cx="7359175" cy="767007"/>
        </a:xfrm>
        <a:prstGeom prst="rect">
          <a:avLst/>
        </a:prstGeom>
        <a:solidFill>
          <a:srgbClr val="E3004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812" tIns="50800" rIns="50800" bIns="50800" numCol="1" spcCol="1270" anchor="ctr" anchorCtr="0">
          <a:noAutofit/>
        </a:bodyPr>
        <a:lstStyle/>
        <a:p>
          <a:pPr lvl="0" algn="l" defTabSz="889000">
            <a:lnSpc>
              <a:spcPct val="90000"/>
            </a:lnSpc>
            <a:spcBef>
              <a:spcPct val="0"/>
            </a:spcBef>
            <a:spcAft>
              <a:spcPct val="35000"/>
            </a:spcAft>
          </a:pPr>
          <a:r>
            <a:rPr lang="en-GB" sz="2000" b="1" kern="1200" smtClean="0"/>
            <a:t>Developing Catapults within a national innovation network</a:t>
          </a:r>
          <a:endParaRPr lang="en-US" sz="2000" kern="1200"/>
        </a:p>
      </dsp:txBody>
      <dsp:txXfrm>
        <a:off x="1125443" y="3833689"/>
        <a:ext cx="7359175" cy="767007"/>
      </dsp:txXfrm>
    </dsp:sp>
    <dsp:sp modelId="{E12F0A81-0EDA-E843-8E35-CD5836E2FBF1}">
      <dsp:nvSpPr>
        <dsp:cNvPr id="0" name=""/>
        <dsp:cNvSpPr/>
      </dsp:nvSpPr>
      <dsp:spPr>
        <a:xfrm>
          <a:off x="646063" y="3737813"/>
          <a:ext cx="958759" cy="9587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78F55F-8655-4642-8A21-F0B13181FCCB}">
      <dsp:nvSpPr>
        <dsp:cNvPr id="0" name=""/>
        <dsp:cNvSpPr/>
      </dsp:nvSpPr>
      <dsp:spPr>
        <a:xfrm>
          <a:off x="575828" y="4983833"/>
          <a:ext cx="7908790" cy="767007"/>
        </a:xfrm>
        <a:prstGeom prst="rect">
          <a:avLst/>
        </a:prstGeom>
        <a:solidFill>
          <a:srgbClr val="792B8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81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t>Evolving our funding models; </a:t>
          </a:r>
          <a:r>
            <a:rPr lang="en-GB" sz="2000" kern="1200" dirty="0" smtClean="0"/>
            <a:t>helping public funding go further</a:t>
          </a:r>
          <a:endParaRPr lang="en-US" sz="2000" kern="1200" dirty="0"/>
        </a:p>
      </dsp:txBody>
      <dsp:txXfrm>
        <a:off x="575828" y="4983833"/>
        <a:ext cx="7908790" cy="767007"/>
      </dsp:txXfrm>
    </dsp:sp>
    <dsp:sp modelId="{6123343C-E235-1549-A15E-57EEBE78FC20}">
      <dsp:nvSpPr>
        <dsp:cNvPr id="0" name=""/>
        <dsp:cNvSpPr/>
      </dsp:nvSpPr>
      <dsp:spPr>
        <a:xfrm>
          <a:off x="96448" y="4887957"/>
          <a:ext cx="958759" cy="9587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E3F5B3-3470-7149-9651-9F6B56F5BC0C}" type="datetimeFigureOut">
              <a:rPr lang="en-US" smtClean="0"/>
              <a:t>9/13/16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D0297B-A358-454F-9316-05C1E5070C65}" type="slidenum">
              <a:rPr lang="en-US" smtClean="0"/>
              <a:t>‹#›</a:t>
            </a:fld>
            <a:endParaRPr lang="en-US"/>
          </a:p>
        </p:txBody>
      </p:sp>
    </p:spTree>
    <p:extLst>
      <p:ext uri="{BB962C8B-B14F-4D97-AF65-F5344CB8AC3E}">
        <p14:creationId xmlns:p14="http://schemas.microsoft.com/office/powerpoint/2010/main" val="3544387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4E2D6-9002-424C-AD2A-CFF4F54EFF38}" type="datetimeFigureOut">
              <a:rPr lang="en-US" smtClean="0"/>
              <a:t>9/13/16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F7BFE-B3C0-2844-A50D-26947C139486}" type="slidenum">
              <a:rPr lang="en-US" smtClean="0"/>
              <a:t>‹#›</a:t>
            </a:fld>
            <a:endParaRPr lang="en-US"/>
          </a:p>
        </p:txBody>
      </p:sp>
    </p:spTree>
    <p:extLst>
      <p:ext uri="{BB962C8B-B14F-4D97-AF65-F5344CB8AC3E}">
        <p14:creationId xmlns:p14="http://schemas.microsoft.com/office/powerpoint/2010/main" val="1040546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7F7BFE-B3C0-2844-A50D-26947C139486}" type="slidenum">
              <a:rPr lang="en-US" smtClean="0"/>
              <a:t>1</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234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400" dirty="0" smtClean="0"/>
              <a:t>We have made our competitions much simpler. We were running anything up to 100</a:t>
            </a:r>
            <a:r>
              <a:rPr lang="en-US" sz="1400" baseline="0" dirty="0" smtClean="0"/>
              <a:t> competitions a year. Companies have told us that this was difficult to navigate.</a:t>
            </a:r>
            <a:endParaRPr lang="en-US" sz="1400" dirty="0" smtClean="0"/>
          </a:p>
          <a:p>
            <a:pPr>
              <a:lnSpc>
                <a:spcPct val="130000"/>
              </a:lnSpc>
            </a:pPr>
            <a:endParaRPr lang="en-US" sz="1400" dirty="0" smtClean="0"/>
          </a:p>
          <a:p>
            <a:pPr>
              <a:lnSpc>
                <a:spcPct val="130000"/>
              </a:lnSpc>
            </a:pPr>
            <a:r>
              <a:rPr lang="en-US" sz="1400" dirty="0" smtClean="0"/>
              <a:t>There will be two broad competitions for funding in each </a:t>
            </a:r>
            <a:r>
              <a:rPr lang="en-US" sz="1400" b="1" dirty="0" smtClean="0"/>
              <a:t>sector group </a:t>
            </a:r>
            <a:r>
              <a:rPr lang="en-US" sz="1400" dirty="0" smtClean="0"/>
              <a:t>this year; each open to a much wider range of applications than previously.</a:t>
            </a:r>
          </a:p>
          <a:p>
            <a:pPr>
              <a:lnSpc>
                <a:spcPct val="130000"/>
              </a:lnSpc>
            </a:pPr>
            <a:endParaRPr lang="en-US" sz="1400" dirty="0" smtClean="0"/>
          </a:p>
          <a:p>
            <a:pPr marL="0" marR="0" indent="0" algn="l" defTabSz="457200" rtl="0" eaLnBrk="1" fontAlgn="auto" latinLnBrk="0" hangingPunct="1">
              <a:lnSpc>
                <a:spcPct val="130000"/>
              </a:lnSpc>
              <a:spcBef>
                <a:spcPts val="0"/>
              </a:spcBef>
              <a:spcAft>
                <a:spcPts val="0"/>
              </a:spcAft>
              <a:buClrTx/>
              <a:buSzTx/>
              <a:buFontTx/>
              <a:buNone/>
              <a:tabLst/>
              <a:defRPr/>
            </a:pPr>
            <a:r>
              <a:rPr lang="en-US" sz="1400" dirty="0" smtClean="0"/>
              <a:t>There</a:t>
            </a:r>
            <a:r>
              <a:rPr lang="en-US" sz="1400" baseline="0" dirty="0" smtClean="0"/>
              <a:t> will be a</a:t>
            </a:r>
            <a:r>
              <a:rPr lang="en-US" sz="1400" dirty="0" smtClean="0"/>
              <a:t>n </a:t>
            </a:r>
            <a:r>
              <a:rPr lang="en-US" sz="1400" b="1" dirty="0" smtClean="0"/>
              <a:t>‘open’ </a:t>
            </a:r>
            <a:r>
              <a:rPr lang="en-US" sz="1400" dirty="0" smtClean="0"/>
              <a:t>funding </a:t>
            </a:r>
            <a:r>
              <a:rPr lang="en-US" sz="1400" dirty="0" err="1" smtClean="0"/>
              <a:t>programme</a:t>
            </a:r>
            <a:r>
              <a:rPr lang="en-US" sz="1400" dirty="0" smtClean="0"/>
              <a:t> – with two rounds per year - for applications from any technology area or sector. The open strand includes a Knowledge Transfer </a:t>
            </a:r>
            <a:r>
              <a:rPr lang="en-US" sz="1400" dirty="0" err="1" smtClean="0"/>
              <a:t>programme</a:t>
            </a:r>
            <a:r>
              <a:rPr lang="en-US" sz="1400" dirty="0" smtClean="0"/>
              <a:t> (KTP).</a:t>
            </a:r>
          </a:p>
          <a:p>
            <a:pPr>
              <a:lnSpc>
                <a:spcPct val="130000"/>
              </a:lnSpc>
            </a:pPr>
            <a:endParaRPr lang="en-US" sz="1400" dirty="0" smtClean="0"/>
          </a:p>
          <a:p>
            <a:pPr>
              <a:lnSpc>
                <a:spcPct val="130000"/>
              </a:lnSpc>
            </a:pPr>
            <a:r>
              <a:rPr lang="en-US" sz="1400" dirty="0" smtClean="0"/>
              <a:t>There will also be competitions and </a:t>
            </a:r>
            <a:r>
              <a:rPr lang="en-US" sz="1400" dirty="0" err="1" smtClean="0"/>
              <a:t>programmes</a:t>
            </a:r>
            <a:r>
              <a:rPr lang="en-US" sz="1400" dirty="0" smtClean="0"/>
              <a:t> run in </a:t>
            </a:r>
            <a:r>
              <a:rPr lang="en-US" sz="1400" b="1" dirty="0" smtClean="0"/>
              <a:t>partnership </a:t>
            </a:r>
            <a:r>
              <a:rPr lang="en-US" sz="1400" dirty="0" smtClean="0"/>
              <a:t>with other public sector </a:t>
            </a:r>
            <a:r>
              <a:rPr lang="en-US" sz="1400" dirty="0" err="1" smtClean="0"/>
              <a:t>organisations</a:t>
            </a:r>
            <a:r>
              <a:rPr lang="en-US" sz="1400" dirty="0" smtClean="0"/>
              <a:t>.</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10</a:t>
            </a:fld>
            <a:endParaRPr lang="en-US"/>
          </a:p>
        </p:txBody>
      </p:sp>
    </p:spTree>
    <p:extLst>
      <p:ext uri="{BB962C8B-B14F-4D97-AF65-F5344CB8AC3E}">
        <p14:creationId xmlns:p14="http://schemas.microsoft.com/office/powerpoint/2010/main" val="105871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smtClean="0"/>
              <a:t>This year we will:</a:t>
            </a:r>
            <a:br>
              <a:rPr lang="en-US" sz="1400" b="1" dirty="0" smtClean="0"/>
            </a:br>
            <a:endParaRPr lang="en-GB" sz="1400" b="1" dirty="0" smtClean="0"/>
          </a:p>
          <a:p>
            <a:pPr marL="171450" lvl="0" indent="-171450">
              <a:buFont typeface="Arial"/>
              <a:buChar char="•"/>
            </a:pPr>
            <a:r>
              <a:rPr lang="en-US" sz="1400" dirty="0" smtClean="0"/>
              <a:t>Run two broad Health and Life Sciences competitions</a:t>
            </a:r>
            <a:endParaRPr lang="en-GB" sz="1400" dirty="0" smtClean="0"/>
          </a:p>
          <a:p>
            <a:pPr marL="171450" lvl="0" indent="-171450">
              <a:buFont typeface="Arial"/>
              <a:buChar char="•"/>
            </a:pPr>
            <a:r>
              <a:rPr lang="en-US" sz="1400" dirty="0" smtClean="0"/>
              <a:t>Run competitions aligned to new technologies for manufacturing cell therapy products</a:t>
            </a:r>
            <a:endParaRPr lang="en-GB" sz="1400" dirty="0" smtClean="0"/>
          </a:p>
          <a:p>
            <a:pPr marL="171450" lvl="0" indent="-171450">
              <a:buFont typeface="Arial"/>
              <a:buChar char="•"/>
            </a:pPr>
            <a:r>
              <a:rPr lang="en-US" sz="1400" dirty="0" smtClean="0"/>
              <a:t>Continue to fund the Cell and Gene Therapy Catapult</a:t>
            </a:r>
            <a:endParaRPr lang="en-GB" sz="1400" dirty="0" smtClean="0"/>
          </a:p>
          <a:p>
            <a:pPr marL="171450" lvl="0" indent="-171450">
              <a:buFont typeface="Arial"/>
              <a:buChar char="•"/>
            </a:pPr>
            <a:r>
              <a:rPr lang="en-US" sz="1400" dirty="0" smtClean="0"/>
              <a:t>Aim to complete the Cell and Gene Therapy Catapult Manufacturing Centre in </a:t>
            </a:r>
            <a:r>
              <a:rPr lang="en-US" sz="1400" dirty="0" err="1" smtClean="0"/>
              <a:t>Stevenage</a:t>
            </a:r>
            <a:endParaRPr lang="en-GB" sz="1400" dirty="0" smtClean="0"/>
          </a:p>
          <a:p>
            <a:pPr marL="171450" lvl="0" indent="-171450">
              <a:buFont typeface="Arial"/>
              <a:buChar char="•"/>
            </a:pPr>
            <a:r>
              <a:rPr lang="en-US" sz="1400" dirty="0" smtClean="0"/>
              <a:t>Complete the establishment of the Precision Medicine and Medicines Discovery Catapults</a:t>
            </a:r>
            <a:endParaRPr lang="en-GB" sz="1400" dirty="0" smtClean="0"/>
          </a:p>
          <a:p>
            <a:pPr marL="171450" lvl="0" indent="-171450">
              <a:buFont typeface="Arial"/>
              <a:buChar char="•"/>
            </a:pPr>
            <a:r>
              <a:rPr lang="en-US" sz="1400" dirty="0" smtClean="0"/>
              <a:t>Open the new Precision Medicine Catapult headquarters in Cambridge</a:t>
            </a:r>
            <a:endParaRPr lang="en-GB" sz="1400" dirty="0" smtClean="0"/>
          </a:p>
          <a:p>
            <a:pPr marL="171450" indent="-171450">
              <a:buFont typeface="Arial"/>
              <a:buChar char="•"/>
            </a:pPr>
            <a:r>
              <a:rPr lang="en-US" sz="1400" dirty="0" smtClean="0"/>
              <a:t>Continue funding the </a:t>
            </a:r>
            <a:r>
              <a:rPr lang="en-US" sz="1400" dirty="0" err="1" smtClean="0"/>
              <a:t>agri</a:t>
            </a:r>
            <a:r>
              <a:rPr lang="en-US" sz="1400" dirty="0" smtClean="0"/>
              <a:t>-tech </a:t>
            </a:r>
            <a:r>
              <a:rPr lang="en-US" sz="1400" dirty="0" err="1" smtClean="0"/>
              <a:t>centres</a:t>
            </a:r>
            <a:r>
              <a:rPr lang="en-US" sz="1400" dirty="0" smtClean="0"/>
              <a:t> as part of industrial </a:t>
            </a:r>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11</a:t>
            </a:fld>
            <a:endParaRPr lang="en-US"/>
          </a:p>
        </p:txBody>
      </p:sp>
    </p:spTree>
    <p:extLst>
      <p:ext uri="{BB962C8B-B14F-4D97-AF65-F5344CB8AC3E}">
        <p14:creationId xmlns:p14="http://schemas.microsoft.com/office/powerpoint/2010/main" val="108157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Each Sector Group will have:</a:t>
            </a:r>
          </a:p>
          <a:p>
            <a:pPr marL="171450" indent="-171450">
              <a:lnSpc>
                <a:spcPct val="110000"/>
              </a:lnSpc>
              <a:buFont typeface="Arial"/>
              <a:buChar char="•"/>
            </a:pPr>
            <a:r>
              <a:rPr lang="en-US" dirty="0"/>
              <a:t>Two competitions a year (one every six months)</a:t>
            </a:r>
          </a:p>
          <a:p>
            <a:pPr marL="171450" indent="-171450">
              <a:lnSpc>
                <a:spcPct val="110000"/>
              </a:lnSpc>
              <a:buFont typeface="Arial"/>
              <a:buChar char="•"/>
            </a:pPr>
            <a:r>
              <a:rPr lang="en-US" dirty="0"/>
              <a:t>All competitions to be single stage</a:t>
            </a:r>
          </a:p>
          <a:p>
            <a:pPr marL="171450" indent="-171450">
              <a:lnSpc>
                <a:spcPct val="110000"/>
              </a:lnSpc>
              <a:buFont typeface="Arial"/>
              <a:buChar char="•"/>
            </a:pPr>
            <a:r>
              <a:rPr lang="en-US" dirty="0"/>
              <a:t>Each competition covers </a:t>
            </a:r>
            <a:r>
              <a:rPr lang="en-US" u="sng" dirty="0"/>
              <a:t>all</a:t>
            </a:r>
            <a:r>
              <a:rPr lang="en-US" dirty="0"/>
              <a:t> the prioritised topics within a Sector Group</a:t>
            </a:r>
          </a:p>
          <a:p>
            <a:pPr marL="171450" indent="-171450">
              <a:lnSpc>
                <a:spcPct val="110000"/>
              </a:lnSpc>
              <a:buFont typeface="Arial"/>
              <a:buChar char="•"/>
            </a:pPr>
            <a:r>
              <a:rPr lang="en-US" dirty="0"/>
              <a:t>Strategies will be implemented by funding Portfolio</a:t>
            </a:r>
          </a:p>
          <a:p>
            <a:pPr marL="171450" indent="-171450">
              <a:lnSpc>
                <a:spcPct val="110000"/>
              </a:lnSpc>
              <a:buFont typeface="Arial"/>
              <a:buChar char="•"/>
            </a:pPr>
            <a:r>
              <a:rPr lang="en-US" dirty="0"/>
              <a:t>Sector Group provides advance notice of intent to </a:t>
            </a:r>
            <a:r>
              <a:rPr lang="en-US" dirty="0" smtClean="0"/>
              <a:t>applicants</a:t>
            </a:r>
          </a:p>
          <a:p>
            <a:pPr marL="171450" indent="-171450">
              <a:lnSpc>
                <a:spcPct val="110000"/>
              </a:lnSpc>
              <a:buFont typeface="Arial"/>
              <a:buChar char="•"/>
            </a:pPr>
            <a:endParaRPr lang="en-US" dirty="0"/>
          </a:p>
          <a:p>
            <a:r>
              <a:rPr lang="en-US" dirty="0" smtClean="0"/>
              <a:t>Moving </a:t>
            </a:r>
            <a:r>
              <a:rPr lang="en-US" dirty="0"/>
              <a:t>into the new simplified competition </a:t>
            </a:r>
            <a:r>
              <a:rPr lang="en-US" dirty="0" smtClean="0"/>
              <a:t>structure:</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Predictable, regular, continuous competitions much easier to bid into</a:t>
            </a:r>
          </a:p>
          <a:p>
            <a:pPr marL="171450" indent="-171450">
              <a:buFont typeface="Arial"/>
              <a:buChar char="•"/>
            </a:pPr>
            <a:r>
              <a:rPr lang="en-US" dirty="0" smtClean="0"/>
              <a:t>Catalysts </a:t>
            </a:r>
            <a:r>
              <a:rPr lang="en-US" dirty="0"/>
              <a:t>would sit alongside new simplified structure (if funded by fiscal events)</a:t>
            </a:r>
          </a:p>
          <a:p>
            <a:pPr marL="171450" indent="-171450">
              <a:buFont typeface="Arial"/>
              <a:buChar char="•"/>
            </a:pPr>
            <a:r>
              <a:rPr lang="en-US" dirty="0"/>
              <a:t>Smart is accommodated into the new simplified structure (Open)</a:t>
            </a:r>
          </a:p>
          <a:p>
            <a:pPr marL="171450" indent="-171450">
              <a:buFont typeface="Arial"/>
              <a:buChar char="•"/>
            </a:pPr>
            <a:r>
              <a:rPr lang="en-US" dirty="0"/>
              <a:t>Structure ready for the introduction of New Innovation Finance Products (NIFPs)</a:t>
            </a:r>
          </a:p>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12</a:t>
            </a:fld>
            <a:endParaRPr lang="en-US"/>
          </a:p>
        </p:txBody>
      </p:sp>
    </p:spTree>
    <p:extLst>
      <p:ext uri="{BB962C8B-B14F-4D97-AF65-F5344CB8AC3E}">
        <p14:creationId xmlns:p14="http://schemas.microsoft.com/office/powerpoint/2010/main" val="151852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30000"/>
              </a:lnSpc>
              <a:spcAft>
                <a:spcPts val="1800"/>
              </a:spcAft>
              <a:buNone/>
            </a:pPr>
            <a:r>
              <a:rPr lang="en-US" sz="1600" baseline="0" dirty="0" smtClean="0"/>
              <a:t>We know that </a:t>
            </a:r>
            <a:r>
              <a:rPr lang="en-US" sz="1600" dirty="0" smtClean="0"/>
              <a:t>businesses at different stages of their development can benefit best from different forms of innovation support.</a:t>
            </a:r>
          </a:p>
          <a:p>
            <a:pPr marL="0" indent="0">
              <a:lnSpc>
                <a:spcPct val="130000"/>
              </a:lnSpc>
              <a:spcAft>
                <a:spcPts val="1800"/>
              </a:spcAft>
              <a:buNone/>
            </a:pPr>
            <a:r>
              <a:rPr lang="en-US" sz="1600" dirty="0" smtClean="0"/>
              <a:t>Working with you all, we are preparing to widen our range of products beyond grants in future. </a:t>
            </a:r>
          </a:p>
          <a:p>
            <a:pPr marL="0" indent="0">
              <a:lnSpc>
                <a:spcPct val="130000"/>
              </a:lnSpc>
              <a:spcAft>
                <a:spcPts val="1800"/>
              </a:spcAft>
              <a:buNone/>
            </a:pPr>
            <a:r>
              <a:rPr lang="en-US" sz="1600" dirty="0" smtClean="0"/>
              <a:t>Later this year we will run three pilot competitions for new innovation finance products.</a:t>
            </a:r>
          </a:p>
          <a:p>
            <a:endParaRPr lang="en-US" sz="1600" dirty="0"/>
          </a:p>
        </p:txBody>
      </p:sp>
      <p:sp>
        <p:nvSpPr>
          <p:cNvPr id="4" name="Slide Number Placeholder 3"/>
          <p:cNvSpPr>
            <a:spLocks noGrp="1"/>
          </p:cNvSpPr>
          <p:nvPr>
            <p:ph type="sldNum" sz="quarter" idx="10"/>
          </p:nvPr>
        </p:nvSpPr>
        <p:spPr/>
        <p:txBody>
          <a:bodyPr/>
          <a:lstStyle/>
          <a:p>
            <a:fld id="{207F7BFE-B3C0-2844-A50D-26947C139486}" type="slidenum">
              <a:rPr lang="en-US" smtClean="0"/>
              <a:t>13</a:t>
            </a:fld>
            <a:endParaRPr lang="en-US"/>
          </a:p>
        </p:txBody>
      </p:sp>
    </p:spTree>
    <p:extLst>
      <p:ext uri="{BB962C8B-B14F-4D97-AF65-F5344CB8AC3E}">
        <p14:creationId xmlns:p14="http://schemas.microsoft.com/office/powerpoint/2010/main" val="167361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GB" sz="1600" dirty="0" smtClean="0"/>
              <a:t>We help businesses grow by </a:t>
            </a:r>
            <a:r>
              <a:rPr lang="en-GB" sz="1600" b="1" dirty="0" smtClean="0"/>
              <a:t>connecting</a:t>
            </a:r>
            <a:r>
              <a:rPr lang="en-GB" sz="1600" dirty="0" smtClean="0"/>
              <a:t>: </a:t>
            </a:r>
            <a:r>
              <a:rPr lang="en-US" sz="1600" dirty="0" smtClean="0"/>
              <a:t>linking them with academics, government, new partners and funding opportunities.</a:t>
            </a:r>
          </a:p>
          <a:p>
            <a:pPr>
              <a:lnSpc>
                <a:spcPct val="130000"/>
              </a:lnSpc>
            </a:pPr>
            <a:endParaRPr lang="en-GB" sz="1600" dirty="0" smtClean="0"/>
          </a:p>
          <a:p>
            <a:pPr>
              <a:lnSpc>
                <a:spcPct val="130000"/>
              </a:lnSpc>
            </a:pPr>
            <a:r>
              <a:rPr lang="en-GB" sz="1600" dirty="0" smtClean="0"/>
              <a:t>We provide direct guidance and help business navigate all the support opportunities that exist.</a:t>
            </a:r>
          </a:p>
          <a:p>
            <a:pPr>
              <a:lnSpc>
                <a:spcPct val="130000"/>
              </a:lnSpc>
            </a:pPr>
            <a:endParaRPr lang="en-US" sz="1600" dirty="0" smtClean="0"/>
          </a:p>
          <a:p>
            <a:pPr>
              <a:lnSpc>
                <a:spcPct val="130000"/>
              </a:lnSpc>
            </a:pPr>
            <a:r>
              <a:rPr lang="en-US" sz="1600" dirty="0" smtClean="0"/>
              <a:t>This year we will build support through the Knowledge Transfer Network (KTN) and Enterprise Europe Network (EEN), helping innovative businesses nationally and regionally. </a:t>
            </a:r>
          </a:p>
          <a:p>
            <a:pPr>
              <a:lnSpc>
                <a:spcPct val="130000"/>
              </a:lnSpc>
            </a:pPr>
            <a:endParaRPr lang="en-US" sz="1600" dirty="0" smtClean="0"/>
          </a:p>
          <a:p>
            <a:pPr>
              <a:lnSpc>
                <a:spcPct val="130000"/>
              </a:lnSpc>
            </a:pPr>
            <a:r>
              <a:rPr lang="en-US" sz="1600" dirty="0" smtClean="0"/>
              <a:t>We have also recently introduced Innovate UK regional managers to</a:t>
            </a:r>
            <a:r>
              <a:rPr lang="en-US" sz="1600" baseline="0" dirty="0" smtClean="0"/>
              <a:t> support regional activity.</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207F7BFE-B3C0-2844-A50D-26947C139486}" type="slidenum">
              <a:rPr lang="en-US" smtClean="0"/>
              <a:t>14</a:t>
            </a:fld>
            <a:endParaRPr lang="en-US"/>
          </a:p>
        </p:txBody>
      </p:sp>
    </p:spTree>
    <p:extLst>
      <p:ext uri="{BB962C8B-B14F-4D97-AF65-F5344CB8AC3E}">
        <p14:creationId xmlns:p14="http://schemas.microsoft.com/office/powerpoint/2010/main" val="199109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smtClean="0"/>
              <a:t>We have a focus on working</a:t>
            </a:r>
            <a:r>
              <a:rPr lang="en-US" sz="1400" b="0" baseline="0" dirty="0" smtClean="0"/>
              <a:t> within Europe and internationally, and supporting UK businesses in making these connections.</a:t>
            </a:r>
          </a:p>
          <a:p>
            <a:pPr marL="0" indent="0">
              <a:buNone/>
            </a:pPr>
            <a:endParaRPr lang="en-US" sz="1400" b="0" baseline="0" dirty="0" smtClean="0"/>
          </a:p>
          <a:p>
            <a:pPr marL="0" indent="0">
              <a:buNone/>
            </a:pPr>
            <a:r>
              <a:rPr lang="en-US" sz="1400" b="0" dirty="0" smtClean="0"/>
              <a:t>This year we will:</a:t>
            </a:r>
          </a:p>
          <a:p>
            <a:pPr marL="0" indent="0">
              <a:buNone/>
            </a:pPr>
            <a:endParaRPr lang="en-GB" sz="1400" b="1" dirty="0" smtClean="0"/>
          </a:p>
          <a:p>
            <a:pPr lvl="0"/>
            <a:r>
              <a:rPr lang="en-US" sz="1400" dirty="0" smtClean="0"/>
              <a:t>Continue </a:t>
            </a:r>
            <a:r>
              <a:rPr lang="en-US" sz="1400" dirty="0" smtClean="0"/>
              <a:t>business participation in the Horizon 2020 </a:t>
            </a:r>
            <a:r>
              <a:rPr lang="en-US" sz="1400" dirty="0" err="1" smtClean="0"/>
              <a:t>programme</a:t>
            </a:r>
            <a:r>
              <a:rPr lang="en-US" sz="1400" dirty="0" smtClean="0"/>
              <a:t> </a:t>
            </a:r>
            <a:endParaRPr lang="en-GB" sz="1400" dirty="0" smtClean="0"/>
          </a:p>
          <a:p>
            <a:pPr lvl="0"/>
            <a:r>
              <a:rPr lang="en-US" sz="1400" dirty="0" smtClean="0"/>
              <a:t>Increase opportunities for UK business through relationships with other countries, including through the Newton Fund</a:t>
            </a:r>
            <a:endParaRPr lang="en-GB" sz="1400" dirty="0" smtClean="0"/>
          </a:p>
          <a:p>
            <a:r>
              <a:rPr lang="en-US" sz="1400" dirty="0" smtClean="0"/>
              <a:t>Run 2 entrepreneur missions overseas</a:t>
            </a:r>
            <a:r>
              <a:rPr lang="en-GB" sz="1400" dirty="0" smtClean="0"/>
              <a:t>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15</a:t>
            </a:fld>
            <a:endParaRPr lang="en-US"/>
          </a:p>
        </p:txBody>
      </p:sp>
    </p:spTree>
    <p:extLst>
      <p:ext uri="{BB962C8B-B14F-4D97-AF65-F5344CB8AC3E}">
        <p14:creationId xmlns:p14="http://schemas.microsoft.com/office/powerpoint/2010/main" val="22629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a:xfrm>
            <a:off x="500043" y="4724203"/>
            <a:ext cx="6000792" cy="4475559"/>
          </a:xfrm>
        </p:spPr>
        <p:txBody>
          <a:bodyPr>
            <a:normAutofit/>
          </a:bodyPr>
          <a:lstStyle/>
          <a:p>
            <a:r>
              <a:rPr lang="en-GB" sz="1400" dirty="0" smtClean="0"/>
              <a:t>Now before I move on to a new opportunity I would</a:t>
            </a:r>
            <a:r>
              <a:rPr lang="en-GB" sz="1400" baseline="0" dirty="0" smtClean="0"/>
              <a:t> just like to take a few moments to reflect on what we have achieved in the area of assisted living and the context of this meeting. In 2007 we started on the assisted living journey and as you will see have supported a vast number of activities over the years in this area. We have also built a strong network of organisations and individuals across the sector including over 2000 people in our network. As you can see from this chart that we have done a lot since 2007. Talk to slide…….</a:t>
            </a:r>
            <a:endParaRPr lang="en-GB" sz="1400" dirty="0"/>
          </a:p>
        </p:txBody>
      </p:sp>
      <p:sp>
        <p:nvSpPr>
          <p:cNvPr id="4" name="Slide Number Placeholder 3"/>
          <p:cNvSpPr>
            <a:spLocks noGrp="1"/>
          </p:cNvSpPr>
          <p:nvPr>
            <p:ph type="sldNum" sz="quarter" idx="10"/>
          </p:nvPr>
        </p:nvSpPr>
        <p:spPr/>
        <p:txBody>
          <a:bodyPr/>
          <a:lstStyle/>
          <a:p>
            <a:fld id="{BBB33663-E747-42E1-A639-6BBECA93CA6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9153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18</a:t>
            </a:fld>
            <a:endParaRPr lang="en-US"/>
          </a:p>
        </p:txBody>
      </p:sp>
    </p:spTree>
    <p:extLst>
      <p:ext uri="{BB962C8B-B14F-4D97-AF65-F5344CB8AC3E}">
        <p14:creationId xmlns:p14="http://schemas.microsoft.com/office/powerpoint/2010/main" val="119822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19</a:t>
            </a:fld>
            <a:endParaRPr lang="en-US"/>
          </a:p>
        </p:txBody>
      </p:sp>
    </p:spTree>
    <p:extLst>
      <p:ext uri="{BB962C8B-B14F-4D97-AF65-F5344CB8AC3E}">
        <p14:creationId xmlns:p14="http://schemas.microsoft.com/office/powerpoint/2010/main" val="183160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20</a:t>
            </a:fld>
            <a:endParaRPr lang="en-US"/>
          </a:p>
        </p:txBody>
      </p:sp>
    </p:spTree>
    <p:extLst>
      <p:ext uri="{BB962C8B-B14F-4D97-AF65-F5344CB8AC3E}">
        <p14:creationId xmlns:p14="http://schemas.microsoft.com/office/powerpoint/2010/main" val="75750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600" kern="1200" dirty="0" smtClean="0">
                <a:solidFill>
                  <a:schemeClr val="tx1"/>
                </a:solidFill>
                <a:effectLst/>
              </a:rPr>
              <a:t>Studies </a:t>
            </a:r>
            <a:r>
              <a:rPr lang="en-GB" sz="1600" kern="1200" dirty="0" smtClean="0">
                <a:solidFill>
                  <a:schemeClr val="tx1"/>
                </a:solidFill>
                <a:effectLst/>
              </a:rPr>
              <a:t>have</a:t>
            </a:r>
            <a:r>
              <a:rPr lang="en-GB" sz="1600" kern="1200" baseline="0" dirty="0" smtClean="0">
                <a:solidFill>
                  <a:schemeClr val="tx1"/>
                </a:solidFill>
                <a:effectLst/>
              </a:rPr>
              <a:t> shown that </a:t>
            </a:r>
            <a:r>
              <a:rPr lang="en-GB" sz="1600" kern="1200" dirty="0" smtClean="0">
                <a:solidFill>
                  <a:schemeClr val="tx1"/>
                </a:solidFill>
                <a:effectLst/>
              </a:rPr>
              <a:t>innovation contributes up to 50% of all labour productivity growth.</a:t>
            </a:r>
          </a:p>
          <a:p>
            <a:pPr lvl="0"/>
            <a:endParaRPr lang="en-GB" sz="1600" kern="1200" dirty="0" smtClean="0">
              <a:solidFill>
                <a:schemeClr val="tx1"/>
              </a:solidFill>
              <a:effectLst/>
            </a:endParaRPr>
          </a:p>
          <a:p>
            <a:pPr lvl="0"/>
            <a:r>
              <a:rPr lang="en-GB" sz="1600" kern="1200" dirty="0" smtClean="0">
                <a:solidFill>
                  <a:schemeClr val="tx1"/>
                </a:solidFill>
                <a:effectLst/>
              </a:rPr>
              <a:t>We</a:t>
            </a:r>
            <a:r>
              <a:rPr lang="en-GB" sz="1600" kern="1200" baseline="0" dirty="0" smtClean="0">
                <a:solidFill>
                  <a:schemeClr val="tx1"/>
                </a:solidFill>
                <a:effectLst/>
              </a:rPr>
              <a:t> know that </a:t>
            </a:r>
            <a:r>
              <a:rPr lang="en-GB" sz="1600" kern="1200" dirty="0" smtClean="0">
                <a:solidFill>
                  <a:schemeClr val="tx1"/>
                </a:solidFill>
                <a:effectLst/>
              </a:rPr>
              <a:t>firms that persistently invest in R&amp;D have higher productivity.</a:t>
            </a:r>
          </a:p>
          <a:p>
            <a:pPr lvl="0"/>
            <a:endParaRPr lang="en-GB" sz="1600" kern="1200" dirty="0" smtClean="0">
              <a:solidFill>
                <a:schemeClr val="tx1"/>
              </a:solidFill>
              <a:effectLst/>
            </a:endParaRPr>
          </a:p>
          <a:p>
            <a:pPr lvl="0"/>
            <a:r>
              <a:rPr lang="en-GB" sz="1600" kern="1200" dirty="0" smtClean="0">
                <a:solidFill>
                  <a:schemeClr val="tx1"/>
                </a:solidFill>
                <a:effectLst/>
              </a:rPr>
              <a:t>Innovative</a:t>
            </a:r>
            <a:r>
              <a:rPr lang="en-GB" sz="1600" kern="1200" baseline="0" dirty="0" smtClean="0">
                <a:solidFill>
                  <a:schemeClr val="tx1"/>
                </a:solidFill>
                <a:effectLst/>
              </a:rPr>
              <a:t> companies also </a:t>
            </a:r>
            <a:r>
              <a:rPr lang="en-GB" sz="1600" kern="1200" dirty="0" smtClean="0">
                <a:solidFill>
                  <a:schemeClr val="tx1"/>
                </a:solidFill>
                <a:effectLst/>
              </a:rPr>
              <a:t>deliver better value-added per employee and secure more exports of their products</a:t>
            </a:r>
            <a:r>
              <a:rPr lang="en-GB" sz="1600" kern="1200" baseline="0" dirty="0" smtClean="0">
                <a:solidFill>
                  <a:schemeClr val="tx1"/>
                </a:solidFill>
                <a:effectLst/>
              </a:rPr>
              <a:t> and services.</a:t>
            </a:r>
            <a:endParaRPr lang="en-GB" sz="1600" kern="1200" dirty="0" smtClean="0">
              <a:solidFill>
                <a:schemeClr val="tx1"/>
              </a:solidFill>
              <a:effectLst/>
            </a:endParaRPr>
          </a:p>
          <a:p>
            <a:endParaRPr lang="en-US" sz="1600" dirty="0"/>
          </a:p>
        </p:txBody>
      </p:sp>
      <p:sp>
        <p:nvSpPr>
          <p:cNvPr id="4" name="Slide Number Placeholder 3"/>
          <p:cNvSpPr>
            <a:spLocks noGrp="1"/>
          </p:cNvSpPr>
          <p:nvPr>
            <p:ph type="sldNum" sz="quarter" idx="10"/>
          </p:nvPr>
        </p:nvSpPr>
        <p:spPr/>
        <p:txBody>
          <a:bodyPr/>
          <a:lstStyle/>
          <a:p>
            <a:fld id="{207F7BFE-B3C0-2844-A50D-26947C139486}" type="slidenum">
              <a:rPr lang="en-US" smtClean="0"/>
              <a:t>2</a:t>
            </a:fld>
            <a:endParaRPr lang="en-US"/>
          </a:p>
        </p:txBody>
      </p:sp>
    </p:spTree>
    <p:extLst>
      <p:ext uri="{BB962C8B-B14F-4D97-AF65-F5344CB8AC3E}">
        <p14:creationId xmlns:p14="http://schemas.microsoft.com/office/powerpoint/2010/main" val="75031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21</a:t>
            </a:fld>
            <a:endParaRPr lang="en-US"/>
          </a:p>
        </p:txBody>
      </p:sp>
    </p:spTree>
    <p:extLst>
      <p:ext uri="{BB962C8B-B14F-4D97-AF65-F5344CB8AC3E}">
        <p14:creationId xmlns:p14="http://schemas.microsoft.com/office/powerpoint/2010/main" val="158051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22</a:t>
            </a:fld>
            <a:endParaRPr lang="en-US"/>
          </a:p>
        </p:txBody>
      </p:sp>
    </p:spTree>
    <p:extLst>
      <p:ext uri="{BB962C8B-B14F-4D97-AF65-F5344CB8AC3E}">
        <p14:creationId xmlns:p14="http://schemas.microsoft.com/office/powerpoint/2010/main" val="72211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yourself this! Why a network in the first place? </a:t>
            </a:r>
            <a:r>
              <a:rPr lang="en-US" dirty="0" smtClean="0"/>
              <a:t>What is your vision? What</a:t>
            </a:r>
            <a:r>
              <a:rPr lang="en-US" baseline="0" dirty="0" smtClean="0"/>
              <a:t> are your aspirations? What are your goals and objectives in the near, mid and long-term? Do you have the necessary plans in place to help you achieve your aspirations? I saw that someone spoke previously about a Product Roadmap. I see this, and other planning tools as being crucial in developing a </a:t>
            </a:r>
            <a:r>
              <a:rPr lang="en-US" baseline="0" dirty="0" err="1" smtClean="0"/>
              <a:t>programme</a:t>
            </a:r>
            <a:r>
              <a:rPr lang="en-US" baseline="0" dirty="0" smtClean="0"/>
              <a:t> of this sort. And document the vision for the network and put those objectives in place, which need to be SMART. Sensible, measurable, achievable, realistic and timely. </a:t>
            </a:r>
          </a:p>
          <a:p>
            <a:r>
              <a:rPr lang="en-US" baseline="0" dirty="0" smtClean="0"/>
              <a:t>Consider the scope. Are you content with a meeting every quarter or are you looking to do something more ambitious? Are your ambitions for the network local, national or international? Once again what do you want to be and what do you want to achieve. But be realistic. You can’t do everything at once and whatever you do want to do will take time. This is where planning is so very important. </a:t>
            </a:r>
          </a:p>
          <a:p>
            <a:r>
              <a:rPr lang="en-US" baseline="0" dirty="0" smtClean="0"/>
              <a:t>And who are your members and partners? Who do you need or want to work with and when to achieve your goals and objectives? And what is their role and why are they important?</a:t>
            </a:r>
          </a:p>
          <a:p>
            <a:r>
              <a:rPr lang="en-US" baseline="0" dirty="0" smtClean="0"/>
              <a:t>And do you have a communication plan. Does your intended audience </a:t>
            </a:r>
            <a:r>
              <a:rPr lang="en-US" baseline="0" dirty="0" err="1" smtClean="0"/>
              <a:t>recognise</a:t>
            </a:r>
            <a:r>
              <a:rPr lang="en-US" baseline="0" dirty="0" smtClean="0"/>
              <a:t> you and do your stakeholders all understand the overall remit of the network?</a:t>
            </a:r>
          </a:p>
          <a:p>
            <a:r>
              <a:rPr lang="en-US" baseline="0" dirty="0" smtClean="0"/>
              <a:t>And what measures do you need in place to monitor whether you are doing the right things and well. </a:t>
            </a:r>
          </a:p>
          <a:p>
            <a:r>
              <a:rPr lang="en-US" baseline="0" dirty="0" smtClean="0"/>
              <a:t>How will you measure success?  What will success look like? How will you know that you have been successful? </a:t>
            </a:r>
          </a:p>
          <a:p>
            <a:r>
              <a:rPr lang="en-US" baseline="0" dirty="0" smtClean="0"/>
              <a:t>And very important, how will you become sustainable, if that is your intention? Or rather, will this be something you want to sustain over a longer period of time? In my mind, it sounds like you are doing some really positive things and surely if this is the case you would want to continue, so it would be very disappointing if you were unable to continue. Over the years we have seen many enterprises that had great potential but were unable to sustain their momentum and ultimately didn’t achieve long-term success. I guess this ties back to your overall objectives and vision for the network. But if you do want to be sustainable over a period of time, how are you going to achieve this? </a:t>
            </a:r>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24</a:t>
            </a:fld>
            <a:endParaRPr lang="en-US"/>
          </a:p>
        </p:txBody>
      </p:sp>
    </p:spTree>
    <p:extLst>
      <p:ext uri="{BB962C8B-B14F-4D97-AF65-F5344CB8AC3E}">
        <p14:creationId xmlns:p14="http://schemas.microsoft.com/office/powerpoint/2010/main" val="2048619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980" rtl="0" eaLnBrk="1" fontAlgn="auto" latinLnBrk="0" hangingPunct="1">
              <a:lnSpc>
                <a:spcPct val="100000"/>
              </a:lnSpc>
              <a:spcBef>
                <a:spcPts val="0"/>
              </a:spcBef>
              <a:spcAft>
                <a:spcPts val="0"/>
              </a:spcAft>
              <a:buClrTx/>
              <a:buSzTx/>
              <a:buFontTx/>
              <a:buNone/>
              <a:tabLst/>
              <a:defRPr/>
            </a:pPr>
            <a:r>
              <a:rPr lang="en-US" sz="7200" dirty="0" smtClean="0"/>
              <a:t>Catapults </a:t>
            </a:r>
            <a:r>
              <a:rPr lang="en-US" sz="7200" dirty="0" smtClean="0"/>
              <a:t>are not-for-profit, independent technology and innovation centres set up by Innovate UK. They connect businesses with the UK’s research and academic communities, and help them to access expert help and specialist facilities. There are now 11 Catapults, each focusing on a specific industry</a:t>
            </a:r>
            <a:r>
              <a:rPr lang="en-US" sz="7200" dirty="0" smtClean="0"/>
              <a:t>. As</a:t>
            </a:r>
            <a:r>
              <a:rPr lang="en-US" sz="7200" baseline="0" dirty="0" smtClean="0"/>
              <a:t> you will see some of the catapults have built a network within their structure with regional </a:t>
            </a:r>
            <a:r>
              <a:rPr lang="en-US" sz="7200" baseline="0" dirty="0" err="1" smtClean="0"/>
              <a:t>centres</a:t>
            </a:r>
            <a:r>
              <a:rPr lang="en-US" sz="7200" baseline="0" dirty="0" smtClean="0"/>
              <a:t>, which provides additional support and services to their communities. </a:t>
            </a:r>
            <a:endParaRPr lang="en-US" sz="7200" dirty="0" smtClean="0"/>
          </a:p>
          <a:p>
            <a:pPr marL="0" marR="0" indent="0" algn="l" defTabSz="456980" rtl="0" eaLnBrk="1" fontAlgn="auto" latinLnBrk="0" hangingPunct="1">
              <a:lnSpc>
                <a:spcPct val="100000"/>
              </a:lnSpc>
              <a:spcBef>
                <a:spcPts val="0"/>
              </a:spcBef>
              <a:spcAft>
                <a:spcPts val="0"/>
              </a:spcAft>
              <a:buClrTx/>
              <a:buSzTx/>
              <a:buFontTx/>
              <a:buNone/>
              <a:tabLst/>
              <a:defRPr/>
            </a:pPr>
            <a:endParaRPr lang="en-US" sz="7200" dirty="0" smtClean="0"/>
          </a:p>
        </p:txBody>
      </p:sp>
      <p:sp>
        <p:nvSpPr>
          <p:cNvPr id="4" name="Slide Number Placeholder 3"/>
          <p:cNvSpPr>
            <a:spLocks noGrp="1"/>
          </p:cNvSpPr>
          <p:nvPr>
            <p:ph type="sldNum" sz="quarter" idx="10"/>
          </p:nvPr>
        </p:nvSpPr>
        <p:spPr/>
        <p:txBody>
          <a:bodyPr/>
          <a:lstStyle/>
          <a:p>
            <a:fld id="{207F7BFE-B3C0-2844-A50D-26947C139486}" type="slidenum">
              <a:rPr lang="en-US" smtClean="0"/>
              <a:t>25</a:t>
            </a:fld>
            <a:endParaRPr lang="en-US"/>
          </a:p>
        </p:txBody>
      </p:sp>
    </p:spTree>
    <p:extLst>
      <p:ext uri="{BB962C8B-B14F-4D97-AF65-F5344CB8AC3E}">
        <p14:creationId xmlns:p14="http://schemas.microsoft.com/office/powerpoint/2010/main" val="102984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Health &amp; Care Alliance is a not for profit member-driven </a:t>
            </a:r>
            <a:r>
              <a:rPr lang="en-US" dirty="0" err="1" smtClean="0"/>
              <a:t>organisation</a:t>
            </a:r>
            <a:r>
              <a:rPr lang="en-US" dirty="0" smtClean="0"/>
              <a:t> set up by Innovate UK</a:t>
            </a:r>
            <a:r>
              <a:rPr lang="en-US" baseline="0" dirty="0" smtClean="0"/>
              <a:t> as a direct consequence of </a:t>
            </a:r>
            <a:r>
              <a:rPr lang="en-US" baseline="0" dirty="0" err="1" smtClean="0"/>
              <a:t>dallas</a:t>
            </a:r>
            <a:r>
              <a:rPr lang="en-US" baseline="0" dirty="0" smtClean="0"/>
              <a:t>. Dallas was a large scale demonstrator funded by Innovate UK and stood for delivering assisted living lifestyles at scale. </a:t>
            </a:r>
          </a:p>
          <a:p>
            <a:r>
              <a:rPr lang="en-US" baseline="0" dirty="0" smtClean="0"/>
              <a:t>SME and business focused </a:t>
            </a:r>
            <a:r>
              <a:rPr lang="en-US" baseline="0" dirty="0" err="1" smtClean="0"/>
              <a:t>organisation</a:t>
            </a:r>
            <a:r>
              <a:rPr lang="en-US" baseline="0" dirty="0" smtClean="0"/>
              <a:t> addressing obstacles in bringing solutions to market such as Information Governance, Economic and Business Modelling and Systems Architecture to name a few</a:t>
            </a:r>
          </a:p>
          <a:p>
            <a:r>
              <a:rPr lang="en-US" baseline="0" dirty="0" smtClean="0"/>
              <a:t>Members include global healthcare companies, NHS Trusts, Local Authorities, SMEs and start-ups.</a:t>
            </a:r>
          </a:p>
          <a:p>
            <a:r>
              <a:rPr lang="en-US" baseline="0" dirty="0" smtClean="0"/>
              <a:t>Activities include quarterly meetings, Special Interest Groups, influencing policy, such as National Information Board, EC Code of Practice for Medical Apps, MHRA and NICE Intervention and the Accelerated Access Review, to name a few. </a:t>
            </a:r>
          </a:p>
          <a:p>
            <a:r>
              <a:rPr lang="en-US" baseline="0" dirty="0" smtClean="0"/>
              <a:t>They do not currently charge a membership fee and are becoming increasingly influential. </a:t>
            </a:r>
            <a:endParaRPr lang="en-US" dirty="0" smtClean="0"/>
          </a:p>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26</a:t>
            </a:fld>
            <a:endParaRPr lang="en-US"/>
          </a:p>
        </p:txBody>
      </p:sp>
    </p:spTree>
    <p:extLst>
      <p:ext uri="{BB962C8B-B14F-4D97-AF65-F5344CB8AC3E}">
        <p14:creationId xmlns:p14="http://schemas.microsoft.com/office/powerpoint/2010/main" val="1265932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AHSN’s are membership </a:t>
            </a:r>
            <a:r>
              <a:rPr lang="en-US" dirty="0" err="1" smtClean="0"/>
              <a:t>organisation</a:t>
            </a:r>
            <a:r>
              <a:rPr lang="en-US" dirty="0" smtClean="0"/>
              <a:t> within NHS</a:t>
            </a:r>
            <a:r>
              <a:rPr lang="en-US" baseline="0" dirty="0" smtClean="0"/>
              <a:t> England and were formed in May 2013.</a:t>
            </a:r>
          </a:p>
          <a:p>
            <a:r>
              <a:rPr lang="en-US" baseline="0" dirty="0" smtClean="0"/>
              <a:t>In total there are 15 designated AHSN’s in England.</a:t>
            </a:r>
          </a:p>
          <a:p>
            <a:r>
              <a:rPr lang="en-US" baseline="0" dirty="0" smtClean="0"/>
              <a:t>They aim to bring together health, academia and industry in order to improve patient outcomes and generate economic benefit. </a:t>
            </a:r>
          </a:p>
          <a:p>
            <a:r>
              <a:rPr lang="en-US" baseline="0" dirty="0" smtClean="0"/>
              <a:t>Although focused on addressing local issues, there are also strong synergies and collaborations across boundaries to diffuse and spread innovation at scale and share best practices.</a:t>
            </a:r>
          </a:p>
          <a:p>
            <a:r>
              <a:rPr lang="en-US" baseline="0" dirty="0" smtClean="0"/>
              <a:t>Their core funding comes from NHSE</a:t>
            </a:r>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27</a:t>
            </a:fld>
            <a:endParaRPr lang="en-US"/>
          </a:p>
        </p:txBody>
      </p:sp>
    </p:spTree>
    <p:extLst>
      <p:ext uri="{BB962C8B-B14F-4D97-AF65-F5344CB8AC3E}">
        <p14:creationId xmlns:p14="http://schemas.microsoft.com/office/powerpoint/2010/main" val="207058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UK’s Innovation network established by Innovate UK to build better links between science, creativity and business.</a:t>
            </a:r>
          </a:p>
          <a:p>
            <a:r>
              <a:rPr lang="en-US" dirty="0" smtClean="0"/>
              <a:t>It is a cross-sector </a:t>
            </a:r>
            <a:r>
              <a:rPr lang="en-US" dirty="0" err="1" smtClean="0"/>
              <a:t>organisation</a:t>
            </a:r>
            <a:r>
              <a:rPr lang="en-US" dirty="0" smtClean="0"/>
              <a:t> with specialist teams covering all significant</a:t>
            </a:r>
            <a:r>
              <a:rPr lang="en-US" baseline="0" dirty="0" smtClean="0"/>
              <a:t> sectors of the economy.</a:t>
            </a:r>
          </a:p>
          <a:p>
            <a:r>
              <a:rPr lang="en-US" baseline="0" dirty="0" smtClean="0"/>
              <a:t>In place to nurture, develop and scale-up innovation within business.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28</a:t>
            </a:fld>
            <a:endParaRPr lang="en-US"/>
          </a:p>
        </p:txBody>
      </p:sp>
    </p:spTree>
    <p:extLst>
      <p:ext uri="{BB962C8B-B14F-4D97-AF65-F5344CB8AC3E}">
        <p14:creationId xmlns:p14="http://schemas.microsoft.com/office/powerpoint/2010/main" val="1451594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EEN is a world</a:t>
            </a:r>
            <a:r>
              <a:rPr lang="en-US" baseline="0" dirty="0" smtClean="0"/>
              <a:t> network </a:t>
            </a:r>
            <a:r>
              <a:rPr lang="en-US" baseline="0" dirty="0" err="1" smtClean="0"/>
              <a:t>organisation</a:t>
            </a:r>
            <a:r>
              <a:rPr lang="en-US" baseline="0" dirty="0" smtClean="0"/>
              <a:t> looking to support international business.</a:t>
            </a:r>
          </a:p>
          <a:p>
            <a:r>
              <a:rPr lang="en-US" baseline="0" dirty="0" smtClean="0"/>
              <a:t>It has 600 member </a:t>
            </a:r>
            <a:r>
              <a:rPr lang="en-US" baseline="0" dirty="0" err="1" smtClean="0"/>
              <a:t>organisations</a:t>
            </a:r>
            <a:r>
              <a:rPr lang="en-US" baseline="0" dirty="0" smtClean="0"/>
              <a:t> delivering services in more than 60 countries from both the commercial and public sector</a:t>
            </a:r>
          </a:p>
          <a:p>
            <a:r>
              <a:rPr lang="en-US" baseline="0" dirty="0" smtClean="0"/>
              <a:t>Operating across 17 sectors the EEN provides partnership services through matchmaking and brokerage activities, advisory services, including practical tips on doing business in another country as well as innovation support services including accessing funding and finding the right technology to improve a companies innovation.</a:t>
            </a:r>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29</a:t>
            </a:fld>
            <a:endParaRPr lang="en-US"/>
          </a:p>
        </p:txBody>
      </p:sp>
    </p:spTree>
    <p:extLst>
      <p:ext uri="{BB962C8B-B14F-4D97-AF65-F5344CB8AC3E}">
        <p14:creationId xmlns:p14="http://schemas.microsoft.com/office/powerpoint/2010/main" val="721605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TSA was formerly known as Telecare Services Association.</a:t>
            </a:r>
          </a:p>
          <a:p>
            <a:r>
              <a:rPr lang="en-US" baseline="0" dirty="0" smtClean="0"/>
              <a:t>It is a not-for-profit </a:t>
            </a:r>
            <a:r>
              <a:rPr lang="en-US" baseline="0" dirty="0" err="1" smtClean="0"/>
              <a:t>organisation</a:t>
            </a:r>
            <a:r>
              <a:rPr lang="en-US" baseline="0" dirty="0" smtClean="0"/>
              <a:t> with over 350 fee paying members from across the UK and overseas.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07F7BFE-B3C0-2844-A50D-26947C139486}" type="slidenum">
              <a:rPr lang="en-US" smtClean="0"/>
              <a:t>30</a:t>
            </a:fld>
            <a:endParaRPr lang="en-US"/>
          </a:p>
        </p:txBody>
      </p:sp>
    </p:spTree>
    <p:extLst>
      <p:ext uri="{BB962C8B-B14F-4D97-AF65-F5344CB8AC3E}">
        <p14:creationId xmlns:p14="http://schemas.microsoft.com/office/powerpoint/2010/main" val="346601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TSA was formerly known as Telecare Services Association.</a:t>
            </a:r>
          </a:p>
          <a:p>
            <a:r>
              <a:rPr lang="en-US" baseline="0" dirty="0" smtClean="0"/>
              <a:t>It is a not-for-profit </a:t>
            </a:r>
            <a:r>
              <a:rPr lang="en-US" baseline="0" dirty="0" err="1" smtClean="0"/>
              <a:t>organisation</a:t>
            </a:r>
            <a:r>
              <a:rPr lang="en-US" baseline="0" dirty="0" smtClean="0"/>
              <a:t> with over 350 fee paying members from across the UK and overseas.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07F7BFE-B3C0-2844-A50D-26947C139486}" type="slidenum">
              <a:rPr lang="en-US" smtClean="0"/>
              <a:t>31</a:t>
            </a:fld>
            <a:endParaRPr lang="en-US"/>
          </a:p>
        </p:txBody>
      </p:sp>
    </p:spTree>
    <p:extLst>
      <p:ext uri="{BB962C8B-B14F-4D97-AF65-F5344CB8AC3E}">
        <p14:creationId xmlns:p14="http://schemas.microsoft.com/office/powerpoint/2010/main" val="88725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is clear that innovation doesn’t just happen.</a:t>
            </a:r>
          </a:p>
          <a:p>
            <a:endParaRPr lang="en-US" sz="1400" dirty="0" smtClean="0"/>
          </a:p>
          <a:p>
            <a:r>
              <a:rPr lang="en-US" sz="1400" dirty="0" smtClean="0"/>
              <a:t>Strategic</a:t>
            </a:r>
            <a:r>
              <a:rPr lang="en-US" sz="1400" baseline="0" dirty="0" smtClean="0"/>
              <a:t> collaboration between business, government and research is key.</a:t>
            </a:r>
          </a:p>
          <a:p>
            <a:endParaRPr lang="en-US" sz="1400" baseline="0" dirty="0" smtClean="0"/>
          </a:p>
          <a:p>
            <a:r>
              <a:rPr lang="en-US" sz="1400" baseline="0" dirty="0" smtClean="0"/>
              <a:t>This is where Innovate UK comes in.</a:t>
            </a:r>
          </a:p>
          <a:p>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3</a:t>
            </a:fld>
            <a:endParaRPr lang="en-US"/>
          </a:p>
        </p:txBody>
      </p:sp>
    </p:spTree>
    <p:extLst>
      <p:ext uri="{BB962C8B-B14F-4D97-AF65-F5344CB8AC3E}">
        <p14:creationId xmlns:p14="http://schemas.microsoft.com/office/powerpoint/2010/main" val="150801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Innovate UK is the UK Innovation Agency. </a:t>
            </a:r>
            <a:r>
              <a:rPr lang="en-US" sz="1400" kern="1200" dirty="0" smtClean="0">
                <a:solidFill>
                  <a:schemeClr val="tx1"/>
                </a:solidFill>
                <a:latin typeface="+mn-lt"/>
                <a:ea typeface="+mn-ea"/>
                <a:cs typeface="+mn-cs"/>
              </a:rPr>
              <a:t>We work with people, companies and partner </a:t>
            </a:r>
            <a:r>
              <a:rPr lang="en-US" sz="1400" kern="1200" dirty="0" err="1" smtClean="0">
                <a:solidFill>
                  <a:schemeClr val="tx1"/>
                </a:solidFill>
                <a:latin typeface="+mn-lt"/>
                <a:ea typeface="+mn-ea"/>
                <a:cs typeface="+mn-cs"/>
              </a:rPr>
              <a:t>organisations</a:t>
            </a:r>
            <a:r>
              <a:rPr lang="en-US" sz="1400" kern="1200" dirty="0" smtClean="0">
                <a:solidFill>
                  <a:schemeClr val="tx1"/>
                </a:solidFill>
                <a:latin typeface="+mn-lt"/>
                <a:ea typeface="+mn-ea"/>
                <a:cs typeface="+mn-cs"/>
              </a:rPr>
              <a:t> to find and drive the science and technology innovations that will grow the UK economy.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With a strong business focus, we drive growth by working with companies to de-risk, enable and support innovation. </a:t>
            </a:r>
            <a:endParaRPr lang="en-GB" sz="1400" b="0" dirty="0" smtClean="0">
              <a:solidFill>
                <a:schemeClr val="tx1">
                  <a:lumMod val="65000"/>
                  <a:lumOff val="35000"/>
                </a:schemeClr>
              </a:solidFill>
            </a:endParaRPr>
          </a:p>
          <a:p>
            <a:endParaRPr lang="en-GB" sz="1400" b="0" dirty="0" smtClean="0">
              <a:solidFill>
                <a:schemeClr val="tx1">
                  <a:lumMod val="65000"/>
                  <a:lumOff val="3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b="0" dirty="0" smtClean="0">
                <a:solidFill>
                  <a:schemeClr val="tx1">
                    <a:lumMod val="65000"/>
                    <a:lumOff val="35000"/>
                  </a:schemeClr>
                </a:solidFill>
              </a:rPr>
              <a:t>It’s our vision to </a:t>
            </a:r>
            <a:r>
              <a:rPr lang="en-GB" sz="1400" b="0" dirty="0" smtClean="0"/>
              <a:t>help the UK economy grow head and shoulders above other nations</a:t>
            </a:r>
            <a:r>
              <a:rPr lang="en-GB" sz="1400" b="0" dirty="0" smtClean="0">
                <a:solidFill>
                  <a:schemeClr val="tx1">
                    <a:lumMod val="65000"/>
                    <a:lumOff val="35000"/>
                  </a:schemeClr>
                </a:solidFill>
              </a:rPr>
              <a:t> by inspiring and supporting pioneering UK businesses to create the industries of the future. </a:t>
            </a:r>
          </a:p>
          <a:p>
            <a:endParaRPr lang="en-US" sz="1400" b="0" dirty="0"/>
          </a:p>
        </p:txBody>
      </p:sp>
      <p:sp>
        <p:nvSpPr>
          <p:cNvPr id="4" name="Slide Number Placeholder 3"/>
          <p:cNvSpPr>
            <a:spLocks noGrp="1"/>
          </p:cNvSpPr>
          <p:nvPr>
            <p:ph type="sldNum" sz="quarter" idx="10"/>
          </p:nvPr>
        </p:nvSpPr>
        <p:spPr/>
        <p:txBody>
          <a:bodyPr/>
          <a:lstStyle/>
          <a:p>
            <a:fld id="{207F7BFE-B3C0-2844-A50D-26947C139486}" type="slidenum">
              <a:rPr lang="en-US" smtClean="0"/>
              <a:t>4</a:t>
            </a:fld>
            <a:endParaRPr lang="en-US"/>
          </a:p>
        </p:txBody>
      </p:sp>
    </p:spTree>
    <p:extLst>
      <p:ext uri="{BB962C8B-B14F-4D97-AF65-F5344CB8AC3E}">
        <p14:creationId xmlns:p14="http://schemas.microsoft.com/office/powerpoint/2010/main" val="185703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are brand new impact metrics</a:t>
            </a:r>
            <a:r>
              <a:rPr lang="en-US" sz="1200" baseline="0" dirty="0" smtClean="0"/>
              <a:t> from Innovate UK, we are always </a:t>
            </a:r>
            <a:r>
              <a:rPr lang="en-US" sz="1200" baseline="0" dirty="0" err="1" smtClean="0"/>
              <a:t>analysing</a:t>
            </a:r>
            <a:r>
              <a:rPr lang="en-US" sz="1200" baseline="0" dirty="0" smtClean="0"/>
              <a:t> how we are delivering impact back to the UK economy and society in general. </a:t>
            </a:r>
          </a:p>
          <a:p>
            <a:endParaRPr lang="en-US" sz="1200" baseline="0" dirty="0" smtClean="0"/>
          </a:p>
          <a:p>
            <a:r>
              <a:rPr lang="en-US" sz="1200" dirty="0" smtClean="0"/>
              <a:t>Since Innovate UK was </a:t>
            </a:r>
            <a:r>
              <a:rPr lang="en-US" sz="1200" dirty="0" smtClean="0"/>
              <a:t>created in 2007, </a:t>
            </a:r>
            <a:r>
              <a:rPr lang="en-US" sz="1200" dirty="0" smtClean="0"/>
              <a:t>w</a:t>
            </a:r>
            <a:r>
              <a:rPr lang="en-US" sz="1200" baseline="0" dirty="0" smtClean="0"/>
              <a:t>e have supported 7,600 </a:t>
            </a:r>
            <a:r>
              <a:rPr lang="en-US" sz="1200" baseline="0" dirty="0" err="1" smtClean="0"/>
              <a:t>organisations</a:t>
            </a:r>
            <a:r>
              <a:rPr lang="en-US" sz="1200" baseline="0" dirty="0" smtClean="0"/>
              <a:t> through our fund and connect activities.</a:t>
            </a:r>
          </a:p>
          <a:p>
            <a:endParaRPr lang="en-US" sz="1200" baseline="0" dirty="0" smtClean="0"/>
          </a:p>
          <a:p>
            <a:r>
              <a:rPr lang="en-US" sz="1200" baseline="0" dirty="0" smtClean="0"/>
              <a:t>For every £1 of funding invested through Innovate UK, up to £7.30 of gross value added is returned – this amounts to around £13.1 billion being returned to the UK economy.</a:t>
            </a:r>
          </a:p>
          <a:p>
            <a:endParaRPr lang="en-US" sz="1200" baseline="0" dirty="0" smtClean="0"/>
          </a:p>
          <a:p>
            <a:r>
              <a:rPr lang="en-US" sz="1200" baseline="0" dirty="0" smtClean="0"/>
              <a:t>In the companies we have supported, an average of just over 7 jobs have been created for every business we have invested in – a total of 55,000 new jobs – a massive driver in supporting the aspirations of UK business.</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5</a:t>
            </a:fld>
            <a:endParaRPr lang="en-US"/>
          </a:p>
        </p:txBody>
      </p:sp>
    </p:spTree>
    <p:extLst>
      <p:ext uri="{BB962C8B-B14F-4D97-AF65-F5344CB8AC3E}">
        <p14:creationId xmlns:p14="http://schemas.microsoft.com/office/powerpoint/2010/main" val="418043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GB" sz="1400" dirty="0" smtClean="0"/>
              <a:t>We are at the start of a new Spending Review period, 2016-20</a:t>
            </a:r>
          </a:p>
          <a:p>
            <a:pPr>
              <a:lnSpc>
                <a:spcPct val="130000"/>
              </a:lnSpc>
            </a:pPr>
            <a:endParaRPr lang="en-GB" sz="1400" dirty="0" smtClean="0"/>
          </a:p>
          <a:p>
            <a:pPr>
              <a:lnSpc>
                <a:spcPct val="130000"/>
              </a:lnSpc>
            </a:pPr>
            <a:r>
              <a:rPr lang="en-GB" sz="1400" dirty="0" smtClean="0"/>
              <a:t>As we all know, the government plans to publish a National Innovation Plan later</a:t>
            </a:r>
            <a:r>
              <a:rPr lang="en-GB" sz="1400" baseline="0" dirty="0" smtClean="0"/>
              <a:t> this year. </a:t>
            </a:r>
            <a:r>
              <a:rPr lang="en-GB" sz="1400" dirty="0" smtClean="0"/>
              <a:t>Innovate UK’s new strategy </a:t>
            </a:r>
            <a:r>
              <a:rPr lang="en-GB" sz="1400" dirty="0" smtClean="0"/>
              <a:t>which is currently under development will </a:t>
            </a:r>
            <a:r>
              <a:rPr lang="en-GB" sz="1400" dirty="0" smtClean="0"/>
              <a:t>be strongly aligned to this.</a:t>
            </a:r>
            <a:r>
              <a:rPr lang="en-GB" sz="1400" baseline="0" dirty="0" smtClean="0"/>
              <a:t> Our strategy will </a:t>
            </a:r>
            <a:r>
              <a:rPr lang="en-GB" sz="1400" dirty="0" smtClean="0"/>
              <a:t>describe our aims over the next four years.</a:t>
            </a:r>
          </a:p>
          <a:p>
            <a:pPr>
              <a:lnSpc>
                <a:spcPct val="130000"/>
              </a:lnSpc>
            </a:pPr>
            <a:endParaRPr lang="en-GB" sz="1400" dirty="0" smtClean="0"/>
          </a:p>
          <a:p>
            <a:pPr>
              <a:lnSpc>
                <a:spcPct val="130000"/>
              </a:lnSpc>
            </a:pPr>
            <a:r>
              <a:rPr lang="en-GB" sz="1400" dirty="0" smtClean="0"/>
              <a:t>We published our Delivery Plan a few </a:t>
            </a:r>
            <a:r>
              <a:rPr lang="en-GB" sz="1400" dirty="0" smtClean="0"/>
              <a:t>months </a:t>
            </a:r>
            <a:r>
              <a:rPr lang="en-GB" sz="1400" dirty="0" smtClean="0"/>
              <a:t>ago.</a:t>
            </a:r>
            <a:r>
              <a:rPr lang="en-GB" sz="1400" baseline="0" dirty="0" smtClean="0"/>
              <a:t> This </a:t>
            </a:r>
            <a:r>
              <a:rPr lang="en-GB" sz="1400" dirty="0" smtClean="0"/>
              <a:t>explains what we are doing in the first year of this new phase,</a:t>
            </a:r>
            <a:r>
              <a:rPr lang="en-GB" sz="1400" baseline="0" dirty="0" smtClean="0"/>
              <a:t> within </a:t>
            </a:r>
            <a:r>
              <a:rPr lang="en-GB" sz="1400" dirty="0" smtClean="0"/>
              <a:t>the financial year 2016/17. </a:t>
            </a:r>
          </a:p>
          <a:p>
            <a:pPr>
              <a:lnSpc>
                <a:spcPct val="130000"/>
              </a:lnSpc>
            </a:pPr>
            <a:endParaRPr lang="en-GB" sz="1400" dirty="0" smtClean="0"/>
          </a:p>
          <a:p>
            <a:pPr>
              <a:lnSpc>
                <a:spcPct val="130000"/>
              </a:lnSpc>
            </a:pPr>
            <a:r>
              <a:rPr lang="en-GB" sz="1400" dirty="0" smtClean="0"/>
              <a:t>Subject to parliamentary approval in 2018 Innovate UK will become part of UK Research and Innovation</a:t>
            </a:r>
            <a:r>
              <a:rPr lang="en-GB" sz="1400" baseline="0" dirty="0" smtClean="0"/>
              <a:t> alongside the Research Councils.</a:t>
            </a:r>
            <a:endParaRPr lang="en-GB" sz="1400" dirty="0" smtClean="0"/>
          </a:p>
          <a:p>
            <a:pPr>
              <a:lnSpc>
                <a:spcPct val="130000"/>
              </a:lnSpc>
            </a:pPr>
            <a:endParaRPr lang="en-GB" sz="1400" dirty="0" smtClean="0"/>
          </a:p>
          <a:p>
            <a:pPr>
              <a:lnSpc>
                <a:spcPct val="130000"/>
              </a:lnSpc>
            </a:pPr>
            <a:endParaRPr lang="en-GB" sz="1400" dirty="0" smtClean="0"/>
          </a:p>
          <a:p>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6</a:t>
            </a:fld>
            <a:endParaRPr lang="en-US"/>
          </a:p>
        </p:txBody>
      </p:sp>
    </p:spTree>
    <p:extLst>
      <p:ext uri="{BB962C8B-B14F-4D97-AF65-F5344CB8AC3E}">
        <p14:creationId xmlns:p14="http://schemas.microsoft.com/office/powerpoint/2010/main" val="198976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 part of our delivery plan we have a </a:t>
            </a:r>
            <a:r>
              <a:rPr lang="en-US" sz="1600" dirty="0" smtClean="0"/>
              <a:t>5 point plan.</a:t>
            </a:r>
            <a:endParaRPr lang="en-US" sz="1600" dirty="0"/>
          </a:p>
        </p:txBody>
      </p:sp>
      <p:sp>
        <p:nvSpPr>
          <p:cNvPr id="4" name="Slide Number Placeholder 3"/>
          <p:cNvSpPr>
            <a:spLocks noGrp="1"/>
          </p:cNvSpPr>
          <p:nvPr>
            <p:ph type="sldNum" sz="quarter" idx="10"/>
          </p:nvPr>
        </p:nvSpPr>
        <p:spPr/>
        <p:txBody>
          <a:bodyPr/>
          <a:lstStyle/>
          <a:p>
            <a:fld id="{207F7BFE-B3C0-2844-A50D-26947C139486}" type="slidenum">
              <a:rPr lang="en-US" smtClean="0"/>
              <a:t>7</a:t>
            </a:fld>
            <a:endParaRPr lang="en-US"/>
          </a:p>
        </p:txBody>
      </p:sp>
    </p:spTree>
    <p:extLst>
      <p:ext uri="{BB962C8B-B14F-4D97-AF65-F5344CB8AC3E}">
        <p14:creationId xmlns:p14="http://schemas.microsoft.com/office/powerpoint/2010/main" val="6718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30000"/>
              </a:lnSpc>
              <a:buNone/>
            </a:pPr>
            <a:r>
              <a:rPr lang="en-US" sz="1400" dirty="0" smtClean="0"/>
              <a:t>So what’s changing at Innovate UK. We </a:t>
            </a:r>
            <a:r>
              <a:rPr lang="en-US" sz="1400" dirty="0" smtClean="0"/>
              <a:t>are:</a:t>
            </a:r>
          </a:p>
          <a:p>
            <a:pPr marL="0" indent="0">
              <a:lnSpc>
                <a:spcPct val="130000"/>
              </a:lnSpc>
              <a:buNone/>
            </a:pPr>
            <a:endParaRPr lang="en-US" sz="1400" dirty="0" smtClean="0"/>
          </a:p>
          <a:p>
            <a:pPr marL="171450" indent="-171450">
              <a:lnSpc>
                <a:spcPct val="130000"/>
              </a:lnSpc>
              <a:buFont typeface="Arial"/>
              <a:buChar char="•"/>
            </a:pPr>
            <a:r>
              <a:rPr lang="en-US" sz="1400" dirty="0" smtClean="0"/>
              <a:t>aligning our </a:t>
            </a:r>
            <a:r>
              <a:rPr lang="en-US" sz="1400" dirty="0" err="1" smtClean="0"/>
              <a:t>programmes</a:t>
            </a:r>
            <a:r>
              <a:rPr lang="en-US" sz="1400" dirty="0" smtClean="0"/>
              <a:t> into new </a:t>
            </a:r>
            <a:r>
              <a:rPr lang="en-US" sz="1400" b="1" dirty="0" smtClean="0"/>
              <a:t>simpler sector groups </a:t>
            </a:r>
            <a:r>
              <a:rPr lang="en-US" sz="1400" b="0" dirty="0" smtClean="0"/>
              <a:t>which are easier for business,</a:t>
            </a:r>
            <a:r>
              <a:rPr lang="en-US" sz="1400" b="0" baseline="0" dirty="0" smtClean="0"/>
              <a:t> government and research to align to</a:t>
            </a:r>
            <a:endParaRPr lang="en-US" sz="1400" b="0" dirty="0" smtClean="0"/>
          </a:p>
          <a:p>
            <a:pPr marL="171450" indent="-171450">
              <a:lnSpc>
                <a:spcPct val="130000"/>
              </a:lnSpc>
              <a:buFont typeface="Arial"/>
              <a:buChar char="•"/>
            </a:pPr>
            <a:r>
              <a:rPr lang="en-US" sz="1400" b="0" dirty="0" smtClean="0"/>
              <a:t>changing our sector </a:t>
            </a:r>
            <a:r>
              <a:rPr lang="en-US" sz="1400" b="1" dirty="0" smtClean="0"/>
              <a:t>funding competitions </a:t>
            </a:r>
            <a:r>
              <a:rPr lang="en-US" sz="1400" b="0" dirty="0" smtClean="0"/>
              <a:t>to be simpler and broader in scope </a:t>
            </a:r>
          </a:p>
          <a:p>
            <a:pPr marL="171450" indent="-171450">
              <a:lnSpc>
                <a:spcPct val="130000"/>
              </a:lnSpc>
              <a:buFont typeface="Arial"/>
              <a:buChar char="•"/>
            </a:pPr>
            <a:r>
              <a:rPr lang="en-US" sz="1400" dirty="0" smtClean="0"/>
              <a:t>enhancing our </a:t>
            </a:r>
            <a:r>
              <a:rPr lang="en-US" sz="1400" b="1" dirty="0" smtClean="0"/>
              <a:t>innovation networks </a:t>
            </a:r>
            <a:r>
              <a:rPr lang="en-US" sz="1400" dirty="0" smtClean="0"/>
              <a:t>- nationally and regionally – to provide a better service for business</a:t>
            </a:r>
          </a:p>
          <a:p>
            <a:pPr marL="171450" indent="-171450">
              <a:lnSpc>
                <a:spcPct val="130000"/>
              </a:lnSpc>
              <a:buFont typeface="Arial"/>
              <a:buChar char="•"/>
            </a:pPr>
            <a:r>
              <a:rPr lang="en-US" sz="1400" dirty="0" smtClean="0"/>
              <a:t>Developing and piloting competitions for </a:t>
            </a:r>
            <a:r>
              <a:rPr lang="en-US" sz="1400" b="1" dirty="0" smtClean="0"/>
              <a:t>new innovation finance products </a:t>
            </a:r>
            <a:r>
              <a:rPr lang="en-US" sz="1400" b="0" dirty="0" smtClean="0"/>
              <a:t>– beyond simply grants</a:t>
            </a:r>
          </a:p>
          <a:p>
            <a:pPr marL="171450" indent="-171450">
              <a:lnSpc>
                <a:spcPct val="130000"/>
              </a:lnSpc>
              <a:buFont typeface="Arial"/>
              <a:buChar char="•"/>
            </a:pPr>
            <a:r>
              <a:rPr lang="en-US" sz="1400" dirty="0" smtClean="0"/>
              <a:t>Introducing a new online </a:t>
            </a:r>
            <a:r>
              <a:rPr lang="en-US" sz="1400" b="1" dirty="0" smtClean="0"/>
              <a:t>competition applications system </a:t>
            </a:r>
            <a:r>
              <a:rPr lang="en-US" sz="1400" dirty="0" smtClean="0"/>
              <a:t>– the Innovation Funding Service.</a:t>
            </a:r>
            <a:endParaRPr lang="en-US" sz="1400" dirty="0"/>
          </a:p>
        </p:txBody>
      </p:sp>
      <p:sp>
        <p:nvSpPr>
          <p:cNvPr id="4" name="Slide Number Placeholder 3"/>
          <p:cNvSpPr>
            <a:spLocks noGrp="1"/>
          </p:cNvSpPr>
          <p:nvPr>
            <p:ph type="sldNum" sz="quarter" idx="10"/>
          </p:nvPr>
        </p:nvSpPr>
        <p:spPr/>
        <p:txBody>
          <a:bodyPr/>
          <a:lstStyle/>
          <a:p>
            <a:fld id="{207F7BFE-B3C0-2844-A50D-26947C139486}" type="slidenum">
              <a:rPr lang="en-US" smtClean="0"/>
              <a:t>8</a:t>
            </a:fld>
            <a:endParaRPr lang="en-US"/>
          </a:p>
        </p:txBody>
      </p:sp>
    </p:spTree>
    <p:extLst>
      <p:ext uri="{BB962C8B-B14F-4D97-AF65-F5344CB8AC3E}">
        <p14:creationId xmlns:p14="http://schemas.microsoft.com/office/powerpoint/2010/main" val="171938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We have formed four sector </a:t>
            </a:r>
            <a:r>
              <a:rPr lang="en-US" sz="1200" dirty="0" smtClean="0"/>
              <a:t>groups to align our approach more closely with the work of research business and Government. </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207F7BFE-B3C0-2844-A50D-26947C139486}" type="slidenum">
              <a:rPr lang="en-US" smtClean="0"/>
              <a:t>9</a:t>
            </a:fld>
            <a:endParaRPr lang="en-US"/>
          </a:p>
        </p:txBody>
      </p:sp>
    </p:spTree>
    <p:extLst>
      <p:ext uri="{BB962C8B-B14F-4D97-AF65-F5344CB8AC3E}">
        <p14:creationId xmlns:p14="http://schemas.microsoft.com/office/powerpoint/2010/main" val="411040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Slide Number Placeholder 5"/>
          <p:cNvSpPr>
            <a:spLocks noGrp="1"/>
          </p:cNvSpPr>
          <p:nvPr>
            <p:ph type="sldNum" sz="quarter" idx="12"/>
          </p:nvPr>
        </p:nvSpPr>
        <p:spPr>
          <a:xfrm>
            <a:off x="8597900" y="6356350"/>
            <a:ext cx="482600" cy="365125"/>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46171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97900" y="6356350"/>
            <a:ext cx="482600" cy="365125"/>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250467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KTP PP page frame.ai"/>
          <p:cNvPicPr>
            <a:picLocks noChangeAspect="1"/>
          </p:cNvPicPr>
          <p:nvPr userDrawn="1"/>
        </p:nvPicPr>
        <p:blipFill>
          <a:blip r:embed="rId2"/>
          <a:stretch>
            <a:fillRect/>
          </a:stretch>
        </p:blipFill>
        <p:spPr>
          <a:xfrm>
            <a:off x="-114300" y="-101600"/>
            <a:ext cx="9385300" cy="7073900"/>
          </a:xfrm>
          <a:prstGeom prst="rect">
            <a:avLst/>
          </a:prstGeom>
        </p:spPr>
      </p:pic>
    </p:spTree>
    <p:extLst>
      <p:ext uri="{BB962C8B-B14F-4D97-AF65-F5344CB8AC3E}">
        <p14:creationId xmlns:p14="http://schemas.microsoft.com/office/powerpoint/2010/main" val="3339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KTP PP page frame.ai"/>
          <p:cNvPicPr>
            <a:picLocks noChangeAspect="1"/>
          </p:cNvPicPr>
          <p:nvPr userDrawn="1"/>
        </p:nvPicPr>
        <p:blipFill>
          <a:blip r:embed="rId2"/>
          <a:stretch>
            <a:fillRect/>
          </a:stretch>
        </p:blipFill>
        <p:spPr>
          <a:xfrm>
            <a:off x="-88900" y="-88900"/>
            <a:ext cx="9359900" cy="7048500"/>
          </a:xfrm>
          <a:prstGeom prst="rect">
            <a:avLst/>
          </a:prstGeom>
        </p:spPr>
      </p:pic>
    </p:spTree>
    <p:extLst>
      <p:ext uri="{BB962C8B-B14F-4D97-AF65-F5344CB8AC3E}">
        <p14:creationId xmlns:p14="http://schemas.microsoft.com/office/powerpoint/2010/main" val="155425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descr="KTP PP front page.ai"/>
          <p:cNvPicPr>
            <a:picLocks noChangeAspect="1"/>
          </p:cNvPicPr>
          <p:nvPr userDrawn="1"/>
        </p:nvPicPr>
        <p:blipFill>
          <a:blip r:embed="rId2"/>
          <a:stretch>
            <a:fillRect/>
          </a:stretch>
        </p:blipFill>
        <p:spPr>
          <a:xfrm>
            <a:off x="-25400" y="-12700"/>
            <a:ext cx="9398000" cy="7010400"/>
          </a:xfrm>
          <a:prstGeom prst="rect">
            <a:avLst/>
          </a:prstGeom>
        </p:spPr>
      </p:pic>
      <p:sp>
        <p:nvSpPr>
          <p:cNvPr id="2" name="Title 1"/>
          <p:cNvSpPr>
            <a:spLocks noGrp="1"/>
          </p:cNvSpPr>
          <p:nvPr>
            <p:ph type="ctrTitle"/>
          </p:nvPr>
        </p:nvSpPr>
        <p:spPr>
          <a:xfrm>
            <a:off x="463550" y="1430338"/>
            <a:ext cx="7772400" cy="1470025"/>
          </a:xfrm>
        </p:spPr>
        <p:txBody>
          <a:bodyPr>
            <a:normAutofit/>
          </a:bodyPr>
          <a:lstStyle>
            <a:lvl1pPr>
              <a:defRPr sz="4000">
                <a:solidFill>
                  <a:schemeClr val="bg1"/>
                </a:solidFill>
              </a:defRPr>
            </a:lvl1pPr>
          </a:lstStyle>
          <a:p>
            <a:r>
              <a:rPr lang="en-GB" smtClean="0"/>
              <a:t>Click to edit Master title style</a:t>
            </a:r>
            <a:endParaRPr lang="en-US"/>
          </a:p>
        </p:txBody>
      </p:sp>
    </p:spTree>
    <p:extLst>
      <p:ext uri="{BB962C8B-B14F-4D97-AF65-F5344CB8AC3E}">
        <p14:creationId xmlns:p14="http://schemas.microsoft.com/office/powerpoint/2010/main" val="2022706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KTP PP page frame.ai"/>
          <p:cNvPicPr>
            <a:picLocks noChangeAspect="1"/>
          </p:cNvPicPr>
          <p:nvPr userDrawn="1"/>
        </p:nvPicPr>
        <p:blipFill>
          <a:blip r:embed="rId7"/>
          <a:stretch>
            <a:fillRect/>
          </a:stretch>
        </p:blipFill>
        <p:spPr>
          <a:xfrm>
            <a:off x="16950" y="-101600"/>
            <a:ext cx="9139750" cy="698818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170113"/>
            <a:ext cx="8229600" cy="355758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a:spLocks noGrp="1"/>
          </p:cNvSpPr>
          <p:nvPr>
            <p:ph type="sldNum" sz="quarter" idx="4"/>
          </p:nvPr>
        </p:nvSpPr>
        <p:spPr>
          <a:xfrm>
            <a:off x="8597900" y="6356350"/>
            <a:ext cx="482600" cy="365125"/>
          </a:xfrm>
          <a:prstGeom prst="rect">
            <a:avLst/>
          </a:prstGeom>
        </p:spPr>
        <p:txBody>
          <a:bodyPr/>
          <a:lstStyle>
            <a:lvl1pPr algn="ctr">
              <a:defRPr sz="1000">
                <a:solidFill>
                  <a:schemeClr val="bg1"/>
                </a:solidFill>
              </a:defRPr>
            </a:lvl1pPr>
          </a:lstStyle>
          <a:p>
            <a:fld id="{55B148A4-2945-4444-9EBB-97DE3C2FCCCE}" type="slidenum">
              <a:rPr lang="en-US" smtClean="0"/>
              <a:pPr/>
              <a:t>‹#›</a:t>
            </a:fld>
            <a:endParaRPr lang="en-US" dirty="0"/>
          </a:p>
        </p:txBody>
      </p:sp>
    </p:spTree>
    <p:extLst>
      <p:ext uri="{BB962C8B-B14F-4D97-AF65-F5344CB8AC3E}">
        <p14:creationId xmlns:p14="http://schemas.microsoft.com/office/powerpoint/2010/main" val="199309354"/>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737" r:id="rId3"/>
    <p:sldLayoutId id="2147483661" r:id="rId4"/>
    <p:sldLayoutId id="2147483739" r:id="rId5"/>
  </p:sldLayoutIdLst>
  <p:txStyles>
    <p:titleStyle>
      <a:lvl1pPr algn="l" defTabSz="457200" rtl="0" eaLnBrk="1" latinLnBrk="0" hangingPunct="1">
        <a:spcBef>
          <a:spcPct val="0"/>
        </a:spcBef>
        <a:buNone/>
        <a:defRPr sz="3200" kern="1200">
          <a:solidFill>
            <a:srgbClr val="792B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550" y="1435100"/>
            <a:ext cx="8680450" cy="1470025"/>
          </a:xfrm>
        </p:spPr>
        <p:txBody>
          <a:bodyPr>
            <a:normAutofit fontScale="90000"/>
          </a:bodyPr>
          <a:lstStyle/>
          <a:p>
            <a:r>
              <a:rPr lang="en-US" sz="4800" dirty="0" smtClean="0">
                <a:cs typeface="Arial"/>
              </a:rPr>
              <a:t>Innovate UK</a:t>
            </a:r>
            <a:r>
              <a:rPr lang="en-US" sz="4800" dirty="0" smtClean="0">
                <a:cs typeface="Arial"/>
              </a:rPr>
              <a:t>, </a:t>
            </a:r>
            <a:r>
              <a:rPr lang="en-US" sz="4800" dirty="0" smtClean="0">
                <a:cs typeface="Arial"/>
              </a:rPr>
              <a:t>Opportunities &amp; Networks</a:t>
            </a:r>
            <a:endParaRPr lang="en-US" sz="3100" dirty="0">
              <a:cs typeface="Arial"/>
            </a:endParaRPr>
          </a:p>
        </p:txBody>
      </p:sp>
      <p:sp>
        <p:nvSpPr>
          <p:cNvPr id="3" name="TextBox 2"/>
          <p:cNvSpPr txBox="1"/>
          <p:nvPr/>
        </p:nvSpPr>
        <p:spPr>
          <a:xfrm>
            <a:off x="539552" y="3677907"/>
            <a:ext cx="8350448" cy="738664"/>
          </a:xfrm>
          <a:prstGeom prst="rect">
            <a:avLst/>
          </a:prstGeom>
          <a:noFill/>
        </p:spPr>
        <p:txBody>
          <a:bodyPr wrap="square" rtlCol="0">
            <a:spAutoFit/>
          </a:bodyPr>
          <a:lstStyle/>
          <a:p>
            <a:r>
              <a:rPr lang="en-US" sz="2400" dirty="0" smtClean="0">
                <a:solidFill>
                  <a:schemeClr val="bg1"/>
                </a:solidFill>
                <a:latin typeface="+mj-lt"/>
                <a:cs typeface="Arial"/>
              </a:rPr>
              <a:t>Chris Sawyer – Lead Technologist – Health &amp; </a:t>
            </a:r>
            <a:r>
              <a:rPr lang="en-US" sz="2400" dirty="0" err="1" smtClean="0">
                <a:solidFill>
                  <a:schemeClr val="bg1"/>
                </a:solidFill>
                <a:latin typeface="+mj-lt"/>
                <a:cs typeface="Arial"/>
              </a:rPr>
              <a:t>Lifesciences</a:t>
            </a:r>
            <a:endParaRPr lang="en-US" sz="2400" dirty="0" smtClean="0">
              <a:solidFill>
                <a:schemeClr val="bg1"/>
              </a:solidFill>
              <a:latin typeface="+mj-lt"/>
              <a:cs typeface="Arial"/>
            </a:endParaRPr>
          </a:p>
          <a:p>
            <a:endParaRPr lang="en-US" dirty="0">
              <a:solidFill>
                <a:schemeClr val="bg1"/>
              </a:solidFill>
              <a:latin typeface="+mj-lt"/>
              <a:cs typeface="Arial"/>
            </a:endParaRPr>
          </a:p>
        </p:txBody>
      </p:sp>
    </p:spTree>
    <p:extLst>
      <p:ext uri="{BB962C8B-B14F-4D97-AF65-F5344CB8AC3E}">
        <p14:creationId xmlns:p14="http://schemas.microsoft.com/office/powerpoint/2010/main" val="96498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591300" y="4800600"/>
            <a:ext cx="2552700" cy="213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idx="1"/>
          </p:nvPr>
        </p:nvSpPr>
        <p:spPr>
          <a:xfrm>
            <a:off x="184553" y="1746899"/>
            <a:ext cx="6114647" cy="3557587"/>
          </a:xfrm>
        </p:spPr>
        <p:txBody>
          <a:bodyPr>
            <a:noAutofit/>
          </a:bodyPr>
          <a:lstStyle/>
          <a:p>
            <a:pPr>
              <a:buClr>
                <a:srgbClr val="E30045"/>
              </a:buClr>
              <a:buSzPct val="100000"/>
              <a:buFont typeface="Wingdings" charset="2"/>
              <a:buChar char="§"/>
            </a:pPr>
            <a:r>
              <a:rPr lang="en-US" sz="2400" b="1" dirty="0"/>
              <a:t>Two </a:t>
            </a:r>
            <a:r>
              <a:rPr lang="en-US" sz="2400" b="1" dirty="0" smtClean="0"/>
              <a:t>competitions </a:t>
            </a:r>
            <a:r>
              <a:rPr lang="en-US" sz="2400" dirty="0" smtClean="0">
                <a:solidFill>
                  <a:srgbClr val="595959"/>
                </a:solidFill>
              </a:rPr>
              <a:t>for funding in </a:t>
            </a:r>
            <a:r>
              <a:rPr lang="en-US" sz="2400" dirty="0">
                <a:solidFill>
                  <a:srgbClr val="595959"/>
                </a:solidFill>
              </a:rPr>
              <a:t>each </a:t>
            </a:r>
            <a:r>
              <a:rPr lang="en-US" sz="2400" b="1" dirty="0"/>
              <a:t>sector group </a:t>
            </a:r>
            <a:r>
              <a:rPr lang="en-US" sz="2400" dirty="0" smtClean="0">
                <a:solidFill>
                  <a:srgbClr val="595959"/>
                </a:solidFill>
              </a:rPr>
              <a:t>this year</a:t>
            </a:r>
          </a:p>
          <a:p>
            <a:pPr>
              <a:buClr>
                <a:srgbClr val="E30045"/>
              </a:buClr>
              <a:buSzPct val="100000"/>
              <a:buFont typeface="Wingdings" charset="2"/>
              <a:buChar char="§"/>
            </a:pPr>
            <a:endParaRPr lang="en-US" sz="1000" dirty="0">
              <a:solidFill>
                <a:srgbClr val="595959"/>
              </a:solidFill>
            </a:endParaRPr>
          </a:p>
          <a:p>
            <a:pPr>
              <a:buClr>
                <a:srgbClr val="E30045"/>
              </a:buClr>
              <a:buSzPct val="100000"/>
              <a:buFont typeface="Wingdings" charset="2"/>
              <a:buChar char="§"/>
            </a:pPr>
            <a:r>
              <a:rPr lang="en-US" sz="2400" dirty="0">
                <a:solidFill>
                  <a:srgbClr val="595959"/>
                </a:solidFill>
              </a:rPr>
              <a:t>E</a:t>
            </a:r>
            <a:r>
              <a:rPr lang="en-US" sz="2400" dirty="0" smtClean="0">
                <a:solidFill>
                  <a:srgbClr val="595959"/>
                </a:solidFill>
              </a:rPr>
              <a:t>ach open </a:t>
            </a:r>
            <a:r>
              <a:rPr lang="en-US" sz="2400" dirty="0">
                <a:solidFill>
                  <a:srgbClr val="595959"/>
                </a:solidFill>
              </a:rPr>
              <a:t>to a much </a:t>
            </a:r>
            <a:r>
              <a:rPr lang="en-US" sz="2400" b="1" dirty="0"/>
              <a:t>wider range of applications </a:t>
            </a:r>
            <a:endParaRPr lang="en-US" sz="2400" b="1" dirty="0" smtClean="0"/>
          </a:p>
          <a:p>
            <a:pPr>
              <a:buClr>
                <a:srgbClr val="E30045"/>
              </a:buClr>
              <a:buSzPct val="100000"/>
              <a:buFont typeface="Wingdings" charset="2"/>
              <a:buChar char="§"/>
            </a:pPr>
            <a:endParaRPr lang="en-US" sz="1000" b="1" dirty="0" smtClean="0"/>
          </a:p>
          <a:p>
            <a:pPr>
              <a:buClr>
                <a:srgbClr val="E30045"/>
              </a:buClr>
              <a:buSzPct val="100000"/>
              <a:buFont typeface="Wingdings" charset="2"/>
              <a:buChar char="§"/>
            </a:pPr>
            <a:r>
              <a:rPr lang="en-US" sz="2400" dirty="0" smtClean="0">
                <a:solidFill>
                  <a:srgbClr val="595959"/>
                </a:solidFill>
              </a:rPr>
              <a:t>Two </a:t>
            </a:r>
            <a:r>
              <a:rPr lang="en-US" sz="2400" b="1" dirty="0" smtClean="0"/>
              <a:t>‘open</a:t>
            </a:r>
            <a:r>
              <a:rPr lang="en-US" sz="2400" b="1" dirty="0"/>
              <a:t>’ </a:t>
            </a:r>
            <a:r>
              <a:rPr lang="en-US" sz="2400" dirty="0" smtClean="0">
                <a:solidFill>
                  <a:srgbClr val="595959"/>
                </a:solidFill>
              </a:rPr>
              <a:t>rounds per year - for </a:t>
            </a:r>
            <a:r>
              <a:rPr lang="en-US" sz="2400" dirty="0">
                <a:solidFill>
                  <a:srgbClr val="595959"/>
                </a:solidFill>
              </a:rPr>
              <a:t>applications from any technology area or </a:t>
            </a:r>
            <a:r>
              <a:rPr lang="en-US" sz="2400" dirty="0" smtClean="0">
                <a:solidFill>
                  <a:srgbClr val="595959"/>
                </a:solidFill>
              </a:rPr>
              <a:t>sector</a:t>
            </a:r>
            <a:r>
              <a:rPr lang="en-US" sz="2400" dirty="0" smtClean="0">
                <a:solidFill>
                  <a:srgbClr val="595959"/>
                </a:solidFill>
              </a:rPr>
              <a:t>.</a:t>
            </a:r>
            <a:endParaRPr lang="en-US" sz="2400" dirty="0" smtClean="0">
              <a:solidFill>
                <a:srgbClr val="595959"/>
              </a:solidFill>
            </a:endParaRPr>
          </a:p>
          <a:p>
            <a:pPr>
              <a:buClr>
                <a:srgbClr val="E30045"/>
              </a:buClr>
              <a:buSzPct val="100000"/>
              <a:buFont typeface="Wingdings" charset="2"/>
              <a:buChar char="§"/>
            </a:pPr>
            <a:endParaRPr lang="en-US" sz="1000" dirty="0">
              <a:solidFill>
                <a:srgbClr val="595959"/>
              </a:solidFill>
            </a:endParaRPr>
          </a:p>
          <a:p>
            <a:pPr>
              <a:buClr>
                <a:srgbClr val="E30045"/>
              </a:buClr>
              <a:buSzPct val="100000"/>
              <a:buFont typeface="Wingdings" charset="2"/>
              <a:buChar char="§"/>
            </a:pPr>
            <a:r>
              <a:rPr lang="en-US" sz="2400" b="1" dirty="0" smtClean="0"/>
              <a:t>Competitions delivered in partnership </a:t>
            </a:r>
            <a:r>
              <a:rPr lang="en-US" sz="2400" dirty="0" smtClean="0">
                <a:solidFill>
                  <a:srgbClr val="595959"/>
                </a:solidFill>
              </a:rPr>
              <a:t>with other </a:t>
            </a:r>
            <a:r>
              <a:rPr lang="en-US" sz="2400" dirty="0" err="1" smtClean="0">
                <a:solidFill>
                  <a:srgbClr val="595959"/>
                </a:solidFill>
              </a:rPr>
              <a:t>organisations</a:t>
            </a:r>
            <a:endParaRPr lang="en-US" sz="2400" dirty="0">
              <a:solidFill>
                <a:srgbClr val="595959"/>
              </a:solidFill>
            </a:endParaRPr>
          </a:p>
        </p:txBody>
      </p:sp>
      <p:sp>
        <p:nvSpPr>
          <p:cNvPr id="4"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Funding – Simpler competitions</a:t>
            </a:r>
            <a:endParaRPr lang="en-GB" sz="3600" dirty="0">
              <a:solidFill>
                <a:srgbClr val="792B8B"/>
              </a:solidFill>
              <a:latin typeface="+mj-lt"/>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93466" y="797335"/>
            <a:ext cx="1919998" cy="1439998"/>
          </a:xfrm>
          <a:prstGeom prst="rect">
            <a:avLst/>
          </a:prstGeom>
        </p:spPr>
      </p:pic>
      <p:pic>
        <p:nvPicPr>
          <p:cNvPr id="10" name="Picture 9" descr="tsb_25449954517 (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93466" y="2295935"/>
            <a:ext cx="1919999" cy="143999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93466" y="3802380"/>
            <a:ext cx="1919998" cy="1439998"/>
          </a:xfrm>
          <a:prstGeom prst="rect">
            <a:avLst/>
          </a:prstGeom>
        </p:spPr>
      </p:pic>
      <p:pic>
        <p:nvPicPr>
          <p:cNvPr id="12" name="Picture 11" descr="tsb_27352565803.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93466" y="5288279"/>
            <a:ext cx="1898897" cy="1439998"/>
          </a:xfrm>
          <a:prstGeom prst="rect">
            <a:avLst/>
          </a:prstGeom>
        </p:spPr>
      </p:pic>
    </p:spTree>
    <p:extLst>
      <p:ext uri="{BB962C8B-B14F-4D97-AF65-F5344CB8AC3E}">
        <p14:creationId xmlns:p14="http://schemas.microsoft.com/office/powerpoint/2010/main" val="983149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2653" y="1395413"/>
            <a:ext cx="8229600" cy="3557587"/>
          </a:xfrm>
        </p:spPr>
        <p:txBody>
          <a:bodyPr>
            <a:noAutofit/>
          </a:bodyPr>
          <a:lstStyle/>
          <a:p>
            <a:pPr lvl="0">
              <a:lnSpc>
                <a:spcPct val="120000"/>
              </a:lnSpc>
              <a:buClr>
                <a:srgbClr val="E30045"/>
              </a:buClr>
              <a:buFont typeface="Wingdings" charset="2"/>
              <a:buChar char="§"/>
            </a:pPr>
            <a:r>
              <a:rPr lang="en-US" sz="2400" b="1" dirty="0" smtClean="0"/>
              <a:t>Two broad competitions </a:t>
            </a:r>
            <a:r>
              <a:rPr lang="en-US" sz="2400" dirty="0" smtClean="0">
                <a:solidFill>
                  <a:schemeClr val="tx1">
                    <a:lumMod val="65000"/>
                    <a:lumOff val="35000"/>
                  </a:schemeClr>
                </a:solidFill>
              </a:rPr>
              <a:t>per year</a:t>
            </a:r>
            <a:endParaRPr lang="en-GB" sz="2400" dirty="0">
              <a:solidFill>
                <a:schemeClr val="tx1">
                  <a:lumMod val="65000"/>
                  <a:lumOff val="35000"/>
                </a:schemeClr>
              </a:solidFill>
            </a:endParaRPr>
          </a:p>
          <a:p>
            <a:pPr lvl="0">
              <a:lnSpc>
                <a:spcPct val="120000"/>
              </a:lnSpc>
              <a:buClr>
                <a:srgbClr val="E30045"/>
              </a:buClr>
              <a:buFont typeface="Wingdings" charset="2"/>
              <a:buChar char="§"/>
            </a:pPr>
            <a:r>
              <a:rPr lang="en-US" sz="2400" b="1" dirty="0" smtClean="0"/>
              <a:t>Other competitions </a:t>
            </a:r>
            <a:endParaRPr lang="en-GB" sz="2400" dirty="0">
              <a:solidFill>
                <a:schemeClr val="tx1">
                  <a:lumMod val="65000"/>
                  <a:lumOff val="35000"/>
                </a:schemeClr>
              </a:solidFill>
            </a:endParaRPr>
          </a:p>
          <a:p>
            <a:pPr lvl="0">
              <a:lnSpc>
                <a:spcPct val="120000"/>
              </a:lnSpc>
              <a:buClr>
                <a:srgbClr val="E30045"/>
              </a:buClr>
              <a:buFont typeface="Wingdings" charset="2"/>
              <a:buChar char="§"/>
            </a:pPr>
            <a:r>
              <a:rPr lang="en-US" sz="2400" b="1" dirty="0" smtClean="0"/>
              <a:t>Catapults</a:t>
            </a:r>
          </a:p>
          <a:p>
            <a:pPr lvl="1">
              <a:lnSpc>
                <a:spcPct val="120000"/>
              </a:lnSpc>
              <a:buClr>
                <a:srgbClr val="E30045"/>
              </a:buClr>
              <a:buFont typeface="Wingdings" charset="2"/>
              <a:buChar char="§"/>
            </a:pPr>
            <a:r>
              <a:rPr lang="en-US" sz="2400" dirty="0" smtClean="0">
                <a:solidFill>
                  <a:schemeClr val="tx1">
                    <a:lumMod val="65000"/>
                    <a:lumOff val="35000"/>
                  </a:schemeClr>
                </a:solidFill>
              </a:rPr>
              <a:t>Cell </a:t>
            </a:r>
            <a:r>
              <a:rPr lang="en-US" sz="2400" dirty="0">
                <a:solidFill>
                  <a:schemeClr val="tx1">
                    <a:lumMod val="65000"/>
                    <a:lumOff val="35000"/>
                  </a:schemeClr>
                </a:solidFill>
              </a:rPr>
              <a:t>and Gene Therapy </a:t>
            </a:r>
            <a:r>
              <a:rPr lang="en-US" sz="2400" dirty="0" smtClean="0">
                <a:solidFill>
                  <a:schemeClr val="tx1">
                    <a:lumMod val="65000"/>
                    <a:lumOff val="35000"/>
                  </a:schemeClr>
                </a:solidFill>
              </a:rPr>
              <a:t>Catapult –</a:t>
            </a:r>
            <a:br>
              <a:rPr lang="en-US" sz="2400" dirty="0" smtClean="0">
                <a:solidFill>
                  <a:schemeClr val="tx1">
                    <a:lumMod val="65000"/>
                    <a:lumOff val="35000"/>
                  </a:schemeClr>
                </a:solidFill>
              </a:rPr>
            </a:br>
            <a:r>
              <a:rPr lang="en-GB" sz="2400" dirty="0" smtClean="0">
                <a:solidFill>
                  <a:schemeClr val="tx1">
                    <a:lumMod val="65000"/>
                    <a:lumOff val="35000"/>
                  </a:schemeClr>
                </a:solidFill>
              </a:rPr>
              <a:t>new </a:t>
            </a:r>
            <a:r>
              <a:rPr lang="en-US" sz="2400" dirty="0" smtClean="0">
                <a:solidFill>
                  <a:schemeClr val="tx1">
                    <a:lumMod val="65000"/>
                    <a:lumOff val="35000"/>
                  </a:schemeClr>
                </a:solidFill>
              </a:rPr>
              <a:t>Manufacturing Centre</a:t>
            </a:r>
            <a:endParaRPr lang="en-GB" sz="2400" dirty="0">
              <a:solidFill>
                <a:schemeClr val="tx1">
                  <a:lumMod val="65000"/>
                  <a:lumOff val="35000"/>
                </a:schemeClr>
              </a:solidFill>
            </a:endParaRPr>
          </a:p>
          <a:p>
            <a:pPr lvl="1">
              <a:lnSpc>
                <a:spcPct val="120000"/>
              </a:lnSpc>
              <a:buClr>
                <a:srgbClr val="E30045"/>
              </a:buClr>
              <a:buFont typeface="Wingdings" charset="2"/>
              <a:buChar char="§"/>
            </a:pPr>
            <a:r>
              <a:rPr lang="en-US" sz="2400" dirty="0" smtClean="0">
                <a:solidFill>
                  <a:schemeClr val="tx1">
                    <a:lumMod val="65000"/>
                    <a:lumOff val="35000"/>
                  </a:schemeClr>
                </a:solidFill>
              </a:rPr>
              <a:t>New Precision </a:t>
            </a:r>
            <a:r>
              <a:rPr lang="en-US" sz="2400" dirty="0">
                <a:solidFill>
                  <a:schemeClr val="tx1">
                    <a:lumMod val="65000"/>
                    <a:lumOff val="35000"/>
                  </a:schemeClr>
                </a:solidFill>
              </a:rPr>
              <a:t>Medicine and </a:t>
            </a:r>
            <a:r>
              <a:rPr lang="en-US" sz="2400" dirty="0" smtClean="0">
                <a:solidFill>
                  <a:schemeClr val="tx1">
                    <a:lumMod val="65000"/>
                    <a:lumOff val="35000"/>
                  </a:schemeClr>
                </a:solidFill>
              </a:rPr>
              <a:t/>
            </a:r>
            <a:br>
              <a:rPr lang="en-US" sz="2400" dirty="0" smtClean="0">
                <a:solidFill>
                  <a:schemeClr val="tx1">
                    <a:lumMod val="65000"/>
                    <a:lumOff val="35000"/>
                  </a:schemeClr>
                </a:solidFill>
              </a:rPr>
            </a:br>
            <a:r>
              <a:rPr lang="en-US" sz="2400" dirty="0" smtClean="0">
                <a:solidFill>
                  <a:schemeClr val="tx1">
                    <a:lumMod val="65000"/>
                    <a:lumOff val="35000"/>
                  </a:schemeClr>
                </a:solidFill>
              </a:rPr>
              <a:t>Medicines </a:t>
            </a:r>
            <a:r>
              <a:rPr lang="en-US" sz="2400" dirty="0">
                <a:solidFill>
                  <a:schemeClr val="tx1">
                    <a:lumMod val="65000"/>
                    <a:lumOff val="35000"/>
                  </a:schemeClr>
                </a:solidFill>
              </a:rPr>
              <a:t>Discovery Catapults</a:t>
            </a:r>
            <a:endParaRPr lang="en-GB" sz="2400" dirty="0">
              <a:solidFill>
                <a:schemeClr val="tx1">
                  <a:lumMod val="65000"/>
                  <a:lumOff val="35000"/>
                </a:schemeClr>
              </a:solidFill>
            </a:endParaRPr>
          </a:p>
          <a:p>
            <a:pPr>
              <a:lnSpc>
                <a:spcPct val="120000"/>
              </a:lnSpc>
              <a:buClr>
                <a:srgbClr val="E30045"/>
              </a:buClr>
              <a:buFont typeface="Wingdings" charset="2"/>
              <a:buChar char="§"/>
            </a:pPr>
            <a:r>
              <a:rPr lang="en-US" sz="2400" b="1" dirty="0" err="1"/>
              <a:t>A</a:t>
            </a:r>
            <a:r>
              <a:rPr lang="en-US" sz="2400" b="1" dirty="0" err="1" smtClean="0"/>
              <a:t>gri</a:t>
            </a:r>
            <a:r>
              <a:rPr lang="en-US" sz="2400" b="1" dirty="0"/>
              <a:t>-tech </a:t>
            </a:r>
            <a:r>
              <a:rPr lang="en-US" sz="2400" b="1" dirty="0" err="1"/>
              <a:t>C</a:t>
            </a:r>
            <a:r>
              <a:rPr lang="en-US" sz="2400" b="1" dirty="0" err="1" smtClean="0"/>
              <a:t>entres</a:t>
            </a:r>
            <a:endParaRPr lang="en-US" sz="2400" b="1" dirty="0"/>
          </a:p>
        </p:txBody>
      </p:sp>
      <p:sp>
        <p:nvSpPr>
          <p:cNvPr id="6" name="Title 1"/>
          <p:cNvSpPr txBox="1">
            <a:spLocks/>
          </p:cNvSpPr>
          <p:nvPr/>
        </p:nvSpPr>
        <p:spPr>
          <a:xfrm>
            <a:off x="222653" y="162232"/>
            <a:ext cx="5132514" cy="698602"/>
          </a:xfrm>
          <a:prstGeom prst="rect">
            <a:avLst/>
          </a:prstGeom>
        </p:spPr>
        <p:txBody>
          <a:bodyPr lIns="58044" tIns="29022" rIns="58044" bIns="29022"/>
          <a:lstStyle/>
          <a:p>
            <a:pPr defTabSz="290220" eaLnBrk="0" hangingPunct="0">
              <a:defRPr/>
            </a:pPr>
            <a:r>
              <a:rPr lang="en-GB" sz="3200" b="1" dirty="0" smtClean="0">
                <a:solidFill>
                  <a:srgbClr val="792B8B"/>
                </a:solidFill>
                <a:latin typeface="+mj-lt"/>
                <a:ea typeface="ＭＳ Ｐゴシック" pitchFamily="-65" charset="-128"/>
                <a:cs typeface="Arial"/>
              </a:rPr>
              <a:t>Health and Life Sciences</a:t>
            </a:r>
            <a:endParaRPr lang="en-GB" sz="3200" dirty="0">
              <a:solidFill>
                <a:srgbClr val="792B8B"/>
              </a:solidFill>
              <a:latin typeface="+mj-lt"/>
              <a:cs typeface="Arial"/>
            </a:endParaRPr>
          </a:p>
        </p:txBody>
      </p:sp>
      <p:pic>
        <p:nvPicPr>
          <p:cNvPr id="7" name="Picture 6" descr="tsb_25449954517 (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61000" y="0"/>
            <a:ext cx="3683000" cy="6858000"/>
          </a:xfrm>
          <a:prstGeom prst="rect">
            <a:avLst/>
          </a:prstGeom>
        </p:spPr>
      </p:pic>
    </p:spTree>
    <p:extLst>
      <p:ext uri="{BB962C8B-B14F-4D97-AF65-F5344CB8AC3E}">
        <p14:creationId xmlns:p14="http://schemas.microsoft.com/office/powerpoint/2010/main" val="1013688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63" y="664380"/>
            <a:ext cx="8302655" cy="758842"/>
          </a:xfrm>
        </p:spPr>
        <p:txBody>
          <a:bodyPr anchor="ctr">
            <a:normAutofit/>
          </a:bodyPr>
          <a:lstStyle/>
          <a:p>
            <a:r>
              <a:rPr lang="en-US" sz="2800" dirty="0" smtClean="0"/>
              <a:t>Competition schedule for FY16/17</a:t>
            </a:r>
            <a:endParaRPr lang="en-US" sz="2800" dirty="0"/>
          </a:p>
        </p:txBody>
      </p:sp>
      <p:graphicFrame>
        <p:nvGraphicFramePr>
          <p:cNvPr id="5" name="Content Placeholder 4"/>
          <p:cNvGraphicFramePr>
            <a:graphicFrameLocks noGrp="1"/>
          </p:cNvGraphicFramePr>
          <p:nvPr>
            <p:ph idx="1"/>
            <p:extLst/>
          </p:nvPr>
        </p:nvGraphicFramePr>
        <p:xfrm>
          <a:off x="160288" y="1344071"/>
          <a:ext cx="8828050" cy="4079240"/>
        </p:xfrm>
        <a:graphic>
          <a:graphicData uri="http://schemas.openxmlformats.org/drawingml/2006/table">
            <a:tbl>
              <a:tblPr firstRow="1" bandRow="1">
                <a:tableStyleId>{5C22544A-7EE6-4342-B048-85BDC9FD1C3A}</a:tableStyleId>
              </a:tblPr>
              <a:tblGrid>
                <a:gridCol w="2712528"/>
                <a:gridCol w="776770"/>
                <a:gridCol w="444896"/>
                <a:gridCol w="444896"/>
                <a:gridCol w="444896"/>
                <a:gridCol w="444896"/>
                <a:gridCol w="444896"/>
                <a:gridCol w="444896"/>
                <a:gridCol w="444896"/>
                <a:gridCol w="444896"/>
                <a:gridCol w="444896"/>
                <a:gridCol w="444896"/>
                <a:gridCol w="444896"/>
                <a:gridCol w="444896"/>
              </a:tblGrid>
              <a:tr h="370840">
                <a:tc>
                  <a:txBody>
                    <a:bodyPr/>
                    <a:lstStyle/>
                    <a:p>
                      <a:pPr algn="ctr"/>
                      <a:r>
                        <a:rPr lang="en-US" dirty="0" smtClean="0"/>
                        <a:t>Competition</a:t>
                      </a:r>
                      <a:endParaRPr lang="en-US" dirty="0"/>
                    </a:p>
                  </a:txBody>
                  <a:tcPr/>
                </a:tc>
                <a:tc>
                  <a:txBody>
                    <a:bodyPr/>
                    <a:lstStyle/>
                    <a:p>
                      <a:pPr algn="ctr"/>
                      <a:r>
                        <a:rPr lang="en-US" dirty="0" smtClean="0"/>
                        <a:t>Type</a:t>
                      </a:r>
                      <a:endParaRPr lang="en-US" dirty="0"/>
                    </a:p>
                  </a:txBody>
                  <a:tcPr/>
                </a:tc>
                <a:tc>
                  <a:txBody>
                    <a:bodyPr/>
                    <a:lstStyle/>
                    <a:p>
                      <a:pPr algn="ctr"/>
                      <a:r>
                        <a:rPr lang="en-US" dirty="0" smtClean="0"/>
                        <a:t>A</a:t>
                      </a:r>
                      <a:endParaRPr lang="en-US" dirty="0"/>
                    </a:p>
                  </a:txBody>
                  <a:tcPr/>
                </a:tc>
                <a:tc>
                  <a:txBody>
                    <a:bodyPr/>
                    <a:lstStyle/>
                    <a:p>
                      <a:pPr algn="ctr"/>
                      <a:r>
                        <a:rPr lang="en-US" dirty="0" smtClean="0"/>
                        <a:t>M</a:t>
                      </a:r>
                      <a:endParaRPr lang="en-US" dirty="0"/>
                    </a:p>
                  </a:txBody>
                  <a:tcPr/>
                </a:tc>
                <a:tc>
                  <a:txBody>
                    <a:bodyPr/>
                    <a:lstStyle/>
                    <a:p>
                      <a:pPr algn="ctr"/>
                      <a:r>
                        <a:rPr lang="en-US" dirty="0" smtClean="0"/>
                        <a:t>J</a:t>
                      </a:r>
                      <a:endParaRPr lang="en-US" dirty="0"/>
                    </a:p>
                  </a:txBody>
                  <a:tcPr/>
                </a:tc>
                <a:tc>
                  <a:txBody>
                    <a:bodyPr/>
                    <a:lstStyle/>
                    <a:p>
                      <a:pPr algn="ctr"/>
                      <a:r>
                        <a:rPr lang="en-US" dirty="0" smtClean="0"/>
                        <a:t>J</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endParaRPr lang="en-US" dirty="0"/>
                    </a:p>
                  </a:txBody>
                  <a:tcPr/>
                </a:tc>
                <a:tc>
                  <a:txBody>
                    <a:bodyPr/>
                    <a:lstStyle/>
                    <a:p>
                      <a:pPr algn="ctr"/>
                      <a:r>
                        <a:rPr lang="en-US" dirty="0" smtClean="0"/>
                        <a:t>O</a:t>
                      </a:r>
                      <a:endParaRPr lang="en-US" dirty="0"/>
                    </a:p>
                  </a:txBody>
                  <a:tcPr/>
                </a:tc>
                <a:tc>
                  <a:txBody>
                    <a:bodyPr/>
                    <a:lstStyle/>
                    <a:p>
                      <a:pPr algn="ctr"/>
                      <a:r>
                        <a:rPr lang="en-US" dirty="0" smtClean="0"/>
                        <a:t>N</a:t>
                      </a:r>
                      <a:endParaRPr lang="en-US" dirty="0"/>
                    </a:p>
                  </a:txBody>
                  <a:tcPr/>
                </a:tc>
                <a:tc>
                  <a:txBody>
                    <a:bodyPr/>
                    <a:lstStyle/>
                    <a:p>
                      <a:pPr algn="ctr"/>
                      <a:r>
                        <a:rPr lang="en-US" dirty="0" smtClean="0"/>
                        <a:t>D</a:t>
                      </a:r>
                      <a:endParaRPr lang="en-US" dirty="0"/>
                    </a:p>
                  </a:txBody>
                  <a:tcPr/>
                </a:tc>
                <a:tc>
                  <a:txBody>
                    <a:bodyPr/>
                    <a:lstStyle/>
                    <a:p>
                      <a:pPr algn="ctr"/>
                      <a:r>
                        <a:rPr lang="en-US" dirty="0" smtClean="0"/>
                        <a:t>J</a:t>
                      </a:r>
                      <a:endParaRPr lang="en-US" dirty="0"/>
                    </a:p>
                  </a:txBody>
                  <a:tcPr/>
                </a:tc>
                <a:tc>
                  <a:txBody>
                    <a:bodyPr/>
                    <a:lstStyle/>
                    <a:p>
                      <a:pPr algn="ctr"/>
                      <a:r>
                        <a:rPr lang="en-US" dirty="0" smtClean="0"/>
                        <a:t>F</a:t>
                      </a:r>
                      <a:endParaRPr lang="en-US" dirty="0"/>
                    </a:p>
                  </a:txBody>
                  <a:tcPr/>
                </a:tc>
                <a:tc>
                  <a:txBody>
                    <a:bodyPr/>
                    <a:lstStyle/>
                    <a:p>
                      <a:pPr algn="ctr"/>
                      <a:r>
                        <a:rPr lang="en-US" dirty="0" smtClean="0"/>
                        <a:t>M</a:t>
                      </a:r>
                      <a:endParaRPr lang="en-US" dirty="0"/>
                    </a:p>
                  </a:txBody>
                  <a:tcPr/>
                </a:tc>
              </a:tr>
              <a:tr h="370840">
                <a:tc>
                  <a:txBody>
                    <a:bodyPr/>
                    <a:lstStyle/>
                    <a:p>
                      <a:r>
                        <a:rPr lang="en-US" dirty="0" err="1" smtClean="0"/>
                        <a:t>Mfg</a:t>
                      </a:r>
                      <a:r>
                        <a:rPr lang="en-US" dirty="0" smtClean="0"/>
                        <a:t> &amp; Materials Rd1</a:t>
                      </a:r>
                      <a:endParaRPr lang="en-US" dirty="0"/>
                    </a:p>
                  </a:txBody>
                  <a:tcPr/>
                </a:tc>
                <a:tc>
                  <a:txBody>
                    <a:bodyPr/>
                    <a:lstStyle/>
                    <a:p>
                      <a:pPr algn="ctr"/>
                      <a:r>
                        <a:rPr lang="en-US" dirty="0" smtClean="0"/>
                        <a:t>Grant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Mfg</a:t>
                      </a:r>
                      <a:r>
                        <a:rPr lang="en-US" dirty="0" smtClean="0"/>
                        <a:t> &amp; Materials Rd2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Open Rd1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Open Rd2</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r>
                        <a:rPr lang="en-US" dirty="0" smtClean="0"/>
                        <a:t>Infrastructure Systems</a:t>
                      </a:r>
                      <a:r>
                        <a:rPr lang="en-US" baseline="0" dirty="0" smtClean="0"/>
                        <a:t> Rd1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Infrastructure Systems</a:t>
                      </a:r>
                      <a:r>
                        <a:rPr lang="en-US" baseline="0" dirty="0" smtClean="0"/>
                        <a:t> Rd2</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Health &amp; Life Science Rd1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Health &amp; Life Science Rd2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Emerging</a:t>
                      </a:r>
                      <a:r>
                        <a:rPr lang="en-US" baseline="0" dirty="0" smtClean="0"/>
                        <a:t> &amp; Enabling Rd1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Emerging</a:t>
                      </a:r>
                      <a:r>
                        <a:rPr lang="en-US" baseline="0" dirty="0" smtClean="0"/>
                        <a:t> &amp; Enabling Rd2</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grpSp>
        <p:nvGrpSpPr>
          <p:cNvPr id="18" name="Group 17"/>
          <p:cNvGrpSpPr/>
          <p:nvPr/>
        </p:nvGrpSpPr>
        <p:grpSpPr>
          <a:xfrm>
            <a:off x="4278399" y="1775374"/>
            <a:ext cx="2278383" cy="276999"/>
            <a:chOff x="4278399" y="1775374"/>
            <a:chExt cx="2278383" cy="276999"/>
          </a:xfrm>
        </p:grpSpPr>
        <p:cxnSp>
          <p:nvCxnSpPr>
            <p:cNvPr id="13" name="Straight Connector 12"/>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15" name="Straight Connector 14"/>
            <p:cNvCxnSpPr/>
            <p:nvPr/>
          </p:nvCxnSpPr>
          <p:spPr>
            <a:xfrm>
              <a:off x="5244579" y="1837019"/>
              <a:ext cx="1312203"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61614"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19" name="Group 18"/>
          <p:cNvGrpSpPr/>
          <p:nvPr/>
        </p:nvGrpSpPr>
        <p:grpSpPr>
          <a:xfrm>
            <a:off x="7329990" y="2871810"/>
            <a:ext cx="1965407" cy="276999"/>
            <a:chOff x="4278399" y="1775374"/>
            <a:chExt cx="1965407" cy="276999"/>
          </a:xfrm>
        </p:grpSpPr>
        <p:cxnSp>
          <p:nvCxnSpPr>
            <p:cNvPr id="20" name="Straight Connector 19"/>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22" name="Straight Connector 21"/>
            <p:cNvCxnSpPr/>
            <p:nvPr/>
          </p:nvCxnSpPr>
          <p:spPr>
            <a:xfrm>
              <a:off x="5244579" y="1837019"/>
              <a:ext cx="999227"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405126"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24" name="Group 23"/>
          <p:cNvGrpSpPr/>
          <p:nvPr/>
        </p:nvGrpSpPr>
        <p:grpSpPr>
          <a:xfrm>
            <a:off x="6064503" y="4005092"/>
            <a:ext cx="2278383" cy="276999"/>
            <a:chOff x="4278399" y="1775374"/>
            <a:chExt cx="2278383" cy="276999"/>
          </a:xfrm>
        </p:grpSpPr>
        <p:cxnSp>
          <p:nvCxnSpPr>
            <p:cNvPr id="25" name="Straight Connector 24"/>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27" name="Straight Connector 26"/>
            <p:cNvCxnSpPr/>
            <p:nvPr/>
          </p:nvCxnSpPr>
          <p:spPr>
            <a:xfrm>
              <a:off x="5244579" y="1837019"/>
              <a:ext cx="1312203"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561614"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29" name="Group 28"/>
          <p:cNvGrpSpPr/>
          <p:nvPr/>
        </p:nvGrpSpPr>
        <p:grpSpPr>
          <a:xfrm>
            <a:off x="8339626" y="4347561"/>
            <a:ext cx="2278383" cy="276999"/>
            <a:chOff x="4278399" y="1775374"/>
            <a:chExt cx="2278383" cy="276999"/>
          </a:xfrm>
        </p:grpSpPr>
        <p:cxnSp>
          <p:nvCxnSpPr>
            <p:cNvPr id="30" name="Straight Connector 29"/>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32" name="Straight Connector 31"/>
            <p:cNvCxnSpPr/>
            <p:nvPr/>
          </p:nvCxnSpPr>
          <p:spPr>
            <a:xfrm>
              <a:off x="5244579" y="1837019"/>
              <a:ext cx="1312203"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561614"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34" name="Group 33"/>
          <p:cNvGrpSpPr/>
          <p:nvPr/>
        </p:nvGrpSpPr>
        <p:grpSpPr>
          <a:xfrm>
            <a:off x="6444395" y="4742807"/>
            <a:ext cx="1989103" cy="276999"/>
            <a:chOff x="4284334" y="1775374"/>
            <a:chExt cx="1989103" cy="276999"/>
          </a:xfrm>
        </p:grpSpPr>
        <p:cxnSp>
          <p:nvCxnSpPr>
            <p:cNvPr id="35" name="Straight Connector 34"/>
            <p:cNvCxnSpPr/>
            <p:nvPr/>
          </p:nvCxnSpPr>
          <p:spPr>
            <a:xfrm>
              <a:off x="4284334" y="1837019"/>
              <a:ext cx="891530"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37" name="Straight Connector 36"/>
            <p:cNvCxnSpPr/>
            <p:nvPr/>
          </p:nvCxnSpPr>
          <p:spPr>
            <a:xfrm>
              <a:off x="5182929" y="1837019"/>
              <a:ext cx="1090508"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389117"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39" name="Group 38"/>
          <p:cNvGrpSpPr/>
          <p:nvPr/>
        </p:nvGrpSpPr>
        <p:grpSpPr>
          <a:xfrm>
            <a:off x="8617265" y="5106680"/>
            <a:ext cx="2340251" cy="276999"/>
            <a:chOff x="4216531" y="1775374"/>
            <a:chExt cx="2340251" cy="276999"/>
          </a:xfrm>
        </p:grpSpPr>
        <p:cxnSp>
          <p:nvCxnSpPr>
            <p:cNvPr id="40" name="Straight Connector 39"/>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21653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42" name="Straight Connector 41"/>
            <p:cNvCxnSpPr/>
            <p:nvPr/>
          </p:nvCxnSpPr>
          <p:spPr>
            <a:xfrm>
              <a:off x="5244579" y="1837019"/>
              <a:ext cx="1312203"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561614"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44" name="Group 43"/>
          <p:cNvGrpSpPr/>
          <p:nvPr/>
        </p:nvGrpSpPr>
        <p:grpSpPr>
          <a:xfrm>
            <a:off x="5095854" y="3263781"/>
            <a:ext cx="1822689" cy="276999"/>
            <a:chOff x="4278399" y="1775374"/>
            <a:chExt cx="1822689" cy="276999"/>
          </a:xfrm>
        </p:grpSpPr>
        <p:cxnSp>
          <p:nvCxnSpPr>
            <p:cNvPr id="45" name="Straight Connector 44"/>
            <p:cNvCxnSpPr/>
            <p:nvPr/>
          </p:nvCxnSpPr>
          <p:spPr>
            <a:xfrm>
              <a:off x="4278399" y="1837019"/>
              <a:ext cx="930240"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47" name="Straight Connector 46"/>
            <p:cNvCxnSpPr/>
            <p:nvPr/>
          </p:nvCxnSpPr>
          <p:spPr>
            <a:xfrm>
              <a:off x="5210650" y="1837019"/>
              <a:ext cx="890438"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316803"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49" name="Group 48"/>
          <p:cNvGrpSpPr/>
          <p:nvPr/>
        </p:nvGrpSpPr>
        <p:grpSpPr>
          <a:xfrm>
            <a:off x="7909046" y="3653503"/>
            <a:ext cx="2278383" cy="276999"/>
            <a:chOff x="4278399" y="1775374"/>
            <a:chExt cx="2278383" cy="276999"/>
          </a:xfrm>
        </p:grpSpPr>
        <p:cxnSp>
          <p:nvCxnSpPr>
            <p:cNvPr id="50" name="Straight Connector 49"/>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52" name="Straight Connector 51"/>
            <p:cNvCxnSpPr/>
            <p:nvPr/>
          </p:nvCxnSpPr>
          <p:spPr>
            <a:xfrm>
              <a:off x="5244579" y="1837019"/>
              <a:ext cx="1312203"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561614"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54" name="Group 53"/>
          <p:cNvGrpSpPr/>
          <p:nvPr/>
        </p:nvGrpSpPr>
        <p:grpSpPr>
          <a:xfrm>
            <a:off x="6973877" y="2127918"/>
            <a:ext cx="1878001" cy="276999"/>
            <a:chOff x="4278399" y="1775374"/>
            <a:chExt cx="1878001" cy="276999"/>
          </a:xfrm>
        </p:grpSpPr>
        <p:cxnSp>
          <p:nvCxnSpPr>
            <p:cNvPr id="55" name="Straight Connector 54"/>
            <p:cNvCxnSpPr/>
            <p:nvPr/>
          </p:nvCxnSpPr>
          <p:spPr>
            <a:xfrm>
              <a:off x="4278399" y="1837019"/>
              <a:ext cx="96171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20191"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57" name="Straight Connector 56"/>
            <p:cNvCxnSpPr/>
            <p:nvPr/>
          </p:nvCxnSpPr>
          <p:spPr>
            <a:xfrm>
              <a:off x="5242304" y="1837019"/>
              <a:ext cx="914096"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360286"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grpSp>
        <p:nvGrpSpPr>
          <p:cNvPr id="59" name="Group 58"/>
          <p:cNvGrpSpPr/>
          <p:nvPr/>
        </p:nvGrpSpPr>
        <p:grpSpPr>
          <a:xfrm>
            <a:off x="4674089" y="2529645"/>
            <a:ext cx="2278383" cy="276999"/>
            <a:chOff x="4278399" y="1775374"/>
            <a:chExt cx="2278383" cy="276999"/>
          </a:xfrm>
        </p:grpSpPr>
        <p:cxnSp>
          <p:nvCxnSpPr>
            <p:cNvPr id="60" name="Straight Connector 59"/>
            <p:cNvCxnSpPr/>
            <p:nvPr/>
          </p:nvCxnSpPr>
          <p:spPr>
            <a:xfrm>
              <a:off x="4278399" y="1837019"/>
              <a:ext cx="1101718"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490192" y="1775374"/>
              <a:ext cx="678132" cy="276999"/>
            </a:xfrm>
            <a:prstGeom prst="rect">
              <a:avLst/>
            </a:prstGeom>
            <a:noFill/>
          </p:spPr>
          <p:txBody>
            <a:bodyPr wrap="square" rtlCol="0">
              <a:spAutoFit/>
            </a:bodyPr>
            <a:lstStyle/>
            <a:p>
              <a:pPr algn="ctr"/>
              <a:r>
                <a:rPr lang="en-US" sz="1200" dirty="0" smtClean="0"/>
                <a:t>Open</a:t>
              </a:r>
              <a:endParaRPr lang="en-US" sz="1200" dirty="0"/>
            </a:p>
          </p:txBody>
        </p:sp>
        <p:cxnSp>
          <p:nvCxnSpPr>
            <p:cNvPr id="62" name="Straight Connector 61"/>
            <p:cNvCxnSpPr/>
            <p:nvPr/>
          </p:nvCxnSpPr>
          <p:spPr>
            <a:xfrm>
              <a:off x="5366735" y="1837019"/>
              <a:ext cx="1190047" cy="0"/>
            </a:xfrm>
            <a:prstGeom prst="line">
              <a:avLst/>
            </a:prstGeom>
            <a:ln w="38100" cmpd="sng">
              <a:solidFill>
                <a:srgbClr val="4F81BD"/>
              </a:solidFill>
              <a:headEnd type="diamond" w="lg" len="lg"/>
              <a:tailEnd type="diamond" w="lg" len="lg"/>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622692" y="1775374"/>
              <a:ext cx="678132" cy="276999"/>
            </a:xfrm>
            <a:prstGeom prst="rect">
              <a:avLst/>
            </a:prstGeom>
            <a:noFill/>
          </p:spPr>
          <p:txBody>
            <a:bodyPr wrap="square" rtlCol="0">
              <a:spAutoFit/>
            </a:bodyPr>
            <a:lstStyle/>
            <a:p>
              <a:pPr algn="ctr"/>
              <a:r>
                <a:rPr lang="en-US" sz="1200" dirty="0" smtClean="0"/>
                <a:t>Assess</a:t>
              </a:r>
              <a:endParaRPr lang="en-US" sz="1200" dirty="0"/>
            </a:p>
          </p:txBody>
        </p:sp>
      </p:grpSp>
      <p:sp>
        <p:nvSpPr>
          <p:cNvPr id="3" name="Rectangle 2"/>
          <p:cNvSpPr/>
          <p:nvPr/>
        </p:nvSpPr>
        <p:spPr>
          <a:xfrm>
            <a:off x="1022585" y="5858189"/>
            <a:ext cx="7706385" cy="646331"/>
          </a:xfrm>
          <a:prstGeom prst="rect">
            <a:avLst/>
          </a:prstGeom>
        </p:spPr>
        <p:txBody>
          <a:bodyPr wrap="square">
            <a:spAutoFit/>
          </a:bodyPr>
          <a:lstStyle/>
          <a:p>
            <a:r>
              <a:rPr lang="en-US" dirty="0"/>
              <a:t>We will also run competitions in partnership with other </a:t>
            </a:r>
            <a:r>
              <a:rPr lang="en-US" dirty="0" err="1"/>
              <a:t>organisations</a:t>
            </a:r>
            <a:r>
              <a:rPr lang="en-US" dirty="0"/>
              <a:t>.</a:t>
            </a:r>
          </a:p>
          <a:p>
            <a:r>
              <a:rPr lang="en-US" dirty="0"/>
              <a:t>For all competitions see the Delivery Plan or </a:t>
            </a:r>
            <a:r>
              <a:rPr lang="en-US" dirty="0" err="1"/>
              <a:t>www.innovateuk.gov.uk</a:t>
            </a:r>
            <a:endParaRPr lang="en-US" dirty="0"/>
          </a:p>
        </p:txBody>
      </p:sp>
    </p:spTree>
    <p:extLst>
      <p:ext uri="{BB962C8B-B14F-4D97-AF65-F5344CB8AC3E}">
        <p14:creationId xmlns:p14="http://schemas.microsoft.com/office/powerpoint/2010/main" val="1321009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2653" y="1606840"/>
            <a:ext cx="5277574" cy="4241098"/>
          </a:xfrm>
        </p:spPr>
        <p:txBody>
          <a:bodyPr>
            <a:noAutofit/>
          </a:bodyPr>
          <a:lstStyle/>
          <a:p>
            <a:pPr>
              <a:lnSpc>
                <a:spcPct val="120000"/>
              </a:lnSpc>
              <a:spcBef>
                <a:spcPts val="400"/>
              </a:spcBef>
              <a:spcAft>
                <a:spcPts val="400"/>
              </a:spcAft>
              <a:buClr>
                <a:srgbClr val="E30045"/>
              </a:buClr>
              <a:buFont typeface="Wingdings" charset="2"/>
              <a:buChar char="§"/>
            </a:pPr>
            <a:r>
              <a:rPr lang="en-US" sz="2600" b="1" dirty="0" smtClean="0"/>
              <a:t>Different</a:t>
            </a:r>
            <a:r>
              <a:rPr lang="en-US" sz="2600" dirty="0" smtClean="0">
                <a:solidFill>
                  <a:schemeClr val="tx1">
                    <a:lumMod val="65000"/>
                    <a:lumOff val="35000"/>
                  </a:schemeClr>
                </a:solidFill>
              </a:rPr>
              <a:t> businesses at </a:t>
            </a:r>
            <a:r>
              <a:rPr lang="en-US" sz="2600" b="1" dirty="0" smtClean="0"/>
              <a:t>different</a:t>
            </a:r>
            <a:r>
              <a:rPr lang="en-US" sz="2600" dirty="0" smtClean="0">
                <a:solidFill>
                  <a:schemeClr val="tx1">
                    <a:lumMod val="65000"/>
                    <a:lumOff val="35000"/>
                  </a:schemeClr>
                </a:solidFill>
              </a:rPr>
              <a:t> stages need </a:t>
            </a:r>
            <a:r>
              <a:rPr lang="en-US" sz="2600" b="1" dirty="0" smtClean="0"/>
              <a:t>different</a:t>
            </a:r>
            <a:r>
              <a:rPr lang="en-US" sz="2600" dirty="0" smtClean="0">
                <a:solidFill>
                  <a:schemeClr val="tx1">
                    <a:lumMod val="65000"/>
                    <a:lumOff val="35000"/>
                  </a:schemeClr>
                </a:solidFill>
              </a:rPr>
              <a:t> support</a:t>
            </a:r>
            <a:endParaRPr lang="en-US" sz="2600" dirty="0">
              <a:solidFill>
                <a:schemeClr val="tx1">
                  <a:lumMod val="65000"/>
                  <a:lumOff val="35000"/>
                </a:schemeClr>
              </a:solidFill>
            </a:endParaRPr>
          </a:p>
          <a:p>
            <a:pPr>
              <a:lnSpc>
                <a:spcPct val="120000"/>
              </a:lnSpc>
              <a:spcBef>
                <a:spcPts val="400"/>
              </a:spcBef>
              <a:spcAft>
                <a:spcPts val="400"/>
              </a:spcAft>
              <a:buClr>
                <a:srgbClr val="E30045"/>
              </a:buClr>
              <a:buFont typeface="Wingdings" charset="2"/>
              <a:buChar char="§"/>
            </a:pPr>
            <a:r>
              <a:rPr lang="en-US" sz="2600" dirty="0" smtClean="0">
                <a:solidFill>
                  <a:schemeClr val="tx1">
                    <a:lumMod val="65000"/>
                    <a:lumOff val="35000"/>
                  </a:schemeClr>
                </a:solidFill>
              </a:rPr>
              <a:t>Range of products </a:t>
            </a:r>
            <a:r>
              <a:rPr lang="en-US" sz="2600" b="1" dirty="0" smtClean="0"/>
              <a:t>beyond grants</a:t>
            </a:r>
          </a:p>
          <a:p>
            <a:pPr>
              <a:lnSpc>
                <a:spcPct val="120000"/>
              </a:lnSpc>
              <a:spcBef>
                <a:spcPts val="400"/>
              </a:spcBef>
              <a:spcAft>
                <a:spcPts val="400"/>
              </a:spcAft>
              <a:buClr>
                <a:srgbClr val="E30045"/>
              </a:buClr>
              <a:buFont typeface="Wingdings" charset="2"/>
              <a:buChar char="§"/>
            </a:pPr>
            <a:r>
              <a:rPr lang="en-US" sz="2600" dirty="0">
                <a:solidFill>
                  <a:schemeClr val="tx1">
                    <a:lumMod val="65000"/>
                    <a:lumOff val="35000"/>
                  </a:schemeClr>
                </a:solidFill>
              </a:rPr>
              <a:t>We’re </a:t>
            </a:r>
            <a:r>
              <a:rPr lang="en-US" sz="2600" dirty="0" smtClean="0">
                <a:solidFill>
                  <a:schemeClr val="tx1">
                    <a:lumMod val="65000"/>
                    <a:lumOff val="35000"/>
                  </a:schemeClr>
                </a:solidFill>
              </a:rPr>
              <a:t>evolving our </a:t>
            </a:r>
            <a:r>
              <a:rPr lang="en-US" sz="2600" b="1" dirty="0"/>
              <a:t>range of products</a:t>
            </a:r>
            <a:r>
              <a:rPr lang="en-US" sz="2600" dirty="0">
                <a:solidFill>
                  <a:schemeClr val="tx1">
                    <a:lumMod val="65000"/>
                    <a:lumOff val="35000"/>
                  </a:schemeClr>
                </a:solidFill>
              </a:rPr>
              <a:t>, </a:t>
            </a:r>
            <a:r>
              <a:rPr lang="en-US" sz="2600" dirty="0" smtClean="0">
                <a:solidFill>
                  <a:schemeClr val="tx1">
                    <a:lumMod val="65000"/>
                    <a:lumOff val="35000"/>
                  </a:schemeClr>
                </a:solidFill>
              </a:rPr>
              <a:t>working </a:t>
            </a:r>
            <a:r>
              <a:rPr lang="en-US" sz="2600" dirty="0">
                <a:solidFill>
                  <a:schemeClr val="tx1">
                    <a:lumMod val="65000"/>
                    <a:lumOff val="35000"/>
                  </a:schemeClr>
                </a:solidFill>
              </a:rPr>
              <a:t>with </a:t>
            </a:r>
            <a:r>
              <a:rPr lang="en-US" sz="2600" dirty="0" smtClean="0">
                <a:solidFill>
                  <a:schemeClr val="tx1">
                    <a:lumMod val="65000"/>
                    <a:lumOff val="35000"/>
                  </a:schemeClr>
                </a:solidFill>
              </a:rPr>
              <a:t>the Department of Business, Innovation and Skills</a:t>
            </a:r>
            <a:endParaRPr lang="en-US" sz="2600" dirty="0">
              <a:solidFill>
                <a:schemeClr val="tx1">
                  <a:lumMod val="65000"/>
                  <a:lumOff val="35000"/>
                </a:schemeClr>
              </a:solidFill>
            </a:endParaRPr>
          </a:p>
          <a:p>
            <a:pPr>
              <a:lnSpc>
                <a:spcPct val="120000"/>
              </a:lnSpc>
              <a:spcBef>
                <a:spcPts val="400"/>
              </a:spcBef>
              <a:spcAft>
                <a:spcPts val="400"/>
              </a:spcAft>
              <a:buClr>
                <a:srgbClr val="E30045"/>
              </a:buClr>
              <a:buFont typeface="Wingdings" charset="2"/>
              <a:buChar char="§"/>
            </a:pPr>
            <a:r>
              <a:rPr lang="en-US" sz="2600" dirty="0" smtClean="0">
                <a:solidFill>
                  <a:schemeClr val="tx1">
                    <a:lumMod val="65000"/>
                    <a:lumOff val="35000"/>
                  </a:schemeClr>
                </a:solidFill>
              </a:rPr>
              <a:t>Three </a:t>
            </a:r>
            <a:r>
              <a:rPr lang="en-US" sz="2600" b="1" dirty="0"/>
              <a:t>pilot competitions </a:t>
            </a:r>
            <a:r>
              <a:rPr lang="en-US" sz="2600" dirty="0" smtClean="0">
                <a:solidFill>
                  <a:schemeClr val="tx1">
                    <a:lumMod val="65000"/>
                    <a:lumOff val="35000"/>
                  </a:schemeClr>
                </a:solidFill>
              </a:rPr>
              <a:t>planned this </a:t>
            </a:r>
            <a:r>
              <a:rPr lang="en-US" sz="2600" dirty="0">
                <a:solidFill>
                  <a:schemeClr val="tx1">
                    <a:lumMod val="65000"/>
                    <a:lumOff val="35000"/>
                  </a:schemeClr>
                </a:solidFill>
              </a:rPr>
              <a:t>year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76900" y="0"/>
            <a:ext cx="3479800" cy="6858000"/>
          </a:xfrm>
          <a:prstGeom prst="rect">
            <a:avLst/>
          </a:prstGeom>
        </p:spPr>
      </p:pic>
      <p:sp>
        <p:nvSpPr>
          <p:cNvPr id="6" name="Title 1"/>
          <p:cNvSpPr txBox="1">
            <a:spLocks/>
          </p:cNvSpPr>
          <p:nvPr/>
        </p:nvSpPr>
        <p:spPr>
          <a:xfrm>
            <a:off x="222652" y="162232"/>
            <a:ext cx="5454247" cy="698602"/>
          </a:xfrm>
          <a:prstGeom prst="rect">
            <a:avLst/>
          </a:prstGeom>
        </p:spPr>
        <p:txBody>
          <a:bodyPr lIns="58044" tIns="29022" rIns="58044" bIns="29022"/>
          <a:lstStyle/>
          <a:p>
            <a:pPr defTabSz="290220" eaLnBrk="0" hangingPunct="0">
              <a:defRPr/>
            </a:pPr>
            <a:r>
              <a:rPr lang="en-GB" sz="3000" b="1" dirty="0" smtClean="0">
                <a:solidFill>
                  <a:srgbClr val="792B8B"/>
                </a:solidFill>
                <a:latin typeface="+mj-lt"/>
                <a:ea typeface="ＭＳ Ｐゴシック" pitchFamily="-65" charset="-128"/>
                <a:cs typeface="Arial"/>
              </a:rPr>
              <a:t>Evolving our funding models - New innovation finance products</a:t>
            </a:r>
            <a:endParaRPr lang="en-GB" sz="3000" dirty="0">
              <a:solidFill>
                <a:srgbClr val="792B8B"/>
              </a:solidFill>
              <a:latin typeface="+mj-lt"/>
              <a:cs typeface="Arial"/>
            </a:endParaRPr>
          </a:p>
        </p:txBody>
      </p:sp>
    </p:spTree>
    <p:extLst>
      <p:ext uri="{BB962C8B-B14F-4D97-AF65-F5344CB8AC3E}">
        <p14:creationId xmlns:p14="http://schemas.microsoft.com/office/powerpoint/2010/main" val="80302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2653" y="1299576"/>
            <a:ext cx="5707760" cy="3557587"/>
          </a:xfrm>
        </p:spPr>
        <p:txBody>
          <a:bodyPr>
            <a:noAutofit/>
          </a:bodyPr>
          <a:lstStyle/>
          <a:p>
            <a:pPr>
              <a:lnSpc>
                <a:spcPct val="130000"/>
              </a:lnSpc>
              <a:buClr>
                <a:srgbClr val="E30045"/>
              </a:buClr>
              <a:buSzPct val="100000"/>
              <a:buFont typeface="Wingdings" charset="2"/>
              <a:buChar char="§"/>
            </a:pPr>
            <a:r>
              <a:rPr lang="en-GB" sz="2400" b="1" dirty="0" smtClean="0"/>
              <a:t>Linking businesses</a:t>
            </a:r>
            <a:r>
              <a:rPr lang="en-GB" sz="2400" dirty="0" smtClean="0">
                <a:solidFill>
                  <a:schemeClr val="tx1">
                    <a:lumMod val="65000"/>
                    <a:lumOff val="35000"/>
                  </a:schemeClr>
                </a:solidFill>
              </a:rPr>
              <a:t> </a:t>
            </a:r>
            <a:r>
              <a:rPr lang="en-US" sz="2400" dirty="0" smtClean="0">
                <a:solidFill>
                  <a:schemeClr val="tx1">
                    <a:lumMod val="65000"/>
                    <a:lumOff val="35000"/>
                  </a:schemeClr>
                </a:solidFill>
              </a:rPr>
              <a:t>with academics, government, partners and funding.</a:t>
            </a:r>
            <a:endParaRPr lang="en-GB" sz="2400" dirty="0">
              <a:solidFill>
                <a:schemeClr val="tx1">
                  <a:lumMod val="65000"/>
                  <a:lumOff val="35000"/>
                </a:schemeClr>
              </a:solidFill>
            </a:endParaRPr>
          </a:p>
          <a:p>
            <a:pPr>
              <a:lnSpc>
                <a:spcPct val="130000"/>
              </a:lnSpc>
              <a:buClr>
                <a:srgbClr val="E30045"/>
              </a:buClr>
              <a:buSzPct val="100000"/>
              <a:buFont typeface="Wingdings" charset="2"/>
              <a:buChar char="§"/>
            </a:pPr>
            <a:r>
              <a:rPr lang="en-GB" sz="2400" b="1" dirty="0" smtClean="0"/>
              <a:t>Guiding and helping businesses </a:t>
            </a:r>
            <a:r>
              <a:rPr lang="en-GB" sz="2400" dirty="0" smtClean="0">
                <a:solidFill>
                  <a:schemeClr val="tx1">
                    <a:lumMod val="65000"/>
                    <a:lumOff val="35000"/>
                  </a:schemeClr>
                </a:solidFill>
              </a:rPr>
              <a:t>navigate all the support </a:t>
            </a:r>
            <a:r>
              <a:rPr lang="en-GB" sz="2400" dirty="0">
                <a:solidFill>
                  <a:schemeClr val="tx1">
                    <a:lumMod val="65000"/>
                    <a:lumOff val="35000"/>
                  </a:schemeClr>
                </a:solidFill>
              </a:rPr>
              <a:t>opportunities that </a:t>
            </a:r>
            <a:r>
              <a:rPr lang="en-GB" sz="2400" dirty="0" smtClean="0">
                <a:solidFill>
                  <a:schemeClr val="tx1">
                    <a:lumMod val="65000"/>
                    <a:lumOff val="35000"/>
                  </a:schemeClr>
                </a:solidFill>
              </a:rPr>
              <a:t>exist.</a:t>
            </a:r>
            <a:endParaRPr lang="en-GB" sz="2400" dirty="0">
              <a:solidFill>
                <a:schemeClr val="tx1">
                  <a:lumMod val="65000"/>
                  <a:lumOff val="35000"/>
                </a:schemeClr>
              </a:solidFill>
            </a:endParaRPr>
          </a:p>
          <a:p>
            <a:pPr>
              <a:lnSpc>
                <a:spcPct val="130000"/>
              </a:lnSpc>
              <a:buClr>
                <a:srgbClr val="E30045"/>
              </a:buClr>
              <a:buSzPct val="100000"/>
              <a:buFont typeface="Wingdings" charset="2"/>
              <a:buChar char="§"/>
            </a:pPr>
            <a:r>
              <a:rPr lang="en-US" sz="2400" dirty="0" smtClean="0">
                <a:solidFill>
                  <a:schemeClr val="tx1">
                    <a:lumMod val="65000"/>
                    <a:lumOff val="35000"/>
                  </a:schemeClr>
                </a:solidFill>
              </a:rPr>
              <a:t>The </a:t>
            </a:r>
            <a:r>
              <a:rPr lang="en-US" sz="2400" b="1" dirty="0" smtClean="0"/>
              <a:t>Knowledge Transfer Network (KTN) </a:t>
            </a:r>
            <a:r>
              <a:rPr lang="en-US" sz="2400" dirty="0">
                <a:solidFill>
                  <a:schemeClr val="tx1">
                    <a:lumMod val="65000"/>
                    <a:lumOff val="35000"/>
                  </a:schemeClr>
                </a:solidFill>
              </a:rPr>
              <a:t>and </a:t>
            </a:r>
            <a:r>
              <a:rPr lang="en-US" sz="2400" b="1" dirty="0" smtClean="0"/>
              <a:t>Enterprise Europe Network (EEN)</a:t>
            </a:r>
            <a:r>
              <a:rPr lang="en-US" sz="2400" dirty="0" smtClean="0"/>
              <a:t> </a:t>
            </a:r>
            <a:r>
              <a:rPr lang="en-US" sz="2400" dirty="0" smtClean="0">
                <a:solidFill>
                  <a:schemeClr val="tx1">
                    <a:lumMod val="65000"/>
                    <a:lumOff val="35000"/>
                  </a:schemeClr>
                </a:solidFill>
              </a:rPr>
              <a:t>help companies nationally </a:t>
            </a:r>
            <a:r>
              <a:rPr lang="en-US" sz="2400" dirty="0">
                <a:solidFill>
                  <a:schemeClr val="tx1">
                    <a:lumMod val="65000"/>
                    <a:lumOff val="35000"/>
                  </a:schemeClr>
                </a:solidFill>
              </a:rPr>
              <a:t>and </a:t>
            </a:r>
            <a:r>
              <a:rPr lang="en-US" sz="2400" dirty="0" smtClean="0">
                <a:solidFill>
                  <a:schemeClr val="tx1">
                    <a:lumMod val="65000"/>
                    <a:lumOff val="35000"/>
                  </a:schemeClr>
                </a:solidFill>
              </a:rPr>
              <a:t>regionally.</a:t>
            </a:r>
          </a:p>
          <a:p>
            <a:pPr>
              <a:lnSpc>
                <a:spcPct val="130000"/>
              </a:lnSpc>
              <a:buClr>
                <a:srgbClr val="E30045"/>
              </a:buClr>
              <a:buSzPct val="100000"/>
              <a:buFont typeface="Wingdings" charset="2"/>
              <a:buChar char="§"/>
            </a:pPr>
            <a:r>
              <a:rPr lang="en-US" sz="2400" dirty="0" smtClean="0">
                <a:solidFill>
                  <a:schemeClr val="tx1">
                    <a:lumMod val="65000"/>
                    <a:lumOff val="35000"/>
                  </a:schemeClr>
                </a:solidFill>
              </a:rPr>
              <a:t>Introduction of Innovate </a:t>
            </a:r>
            <a:r>
              <a:rPr lang="en-US" sz="2400" b="1" dirty="0" smtClean="0"/>
              <a:t>UK Regional </a:t>
            </a:r>
            <a:r>
              <a:rPr lang="en-US" sz="2400" b="1" dirty="0"/>
              <a:t>M</a:t>
            </a:r>
            <a:r>
              <a:rPr lang="en-US" sz="2400" b="1" dirty="0" smtClean="0"/>
              <a:t>anagers </a:t>
            </a:r>
            <a:endParaRPr lang="en-US" sz="2400" b="1" dirty="0"/>
          </a:p>
        </p:txBody>
      </p:sp>
      <p:pic>
        <p:nvPicPr>
          <p:cNvPr id="4" name="Picture 3" descr="CO300_Delivery Plan_Connections graphic_HiQ_Jpeg_FINAL copy.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9076573">
            <a:off x="3553550" y="1886744"/>
            <a:ext cx="6661476" cy="3263900"/>
          </a:xfrm>
          <a:prstGeom prst="rect">
            <a:avLst/>
          </a:prstGeom>
        </p:spPr>
      </p:pic>
      <p:sp>
        <p:nvSpPr>
          <p:cNvPr id="5"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200" b="1" dirty="0" smtClean="0">
                <a:solidFill>
                  <a:srgbClr val="792B8B"/>
                </a:solidFill>
                <a:latin typeface="+mj-lt"/>
                <a:ea typeface="ＭＳ Ｐゴシック" pitchFamily="-65" charset="-128"/>
                <a:cs typeface="Arial"/>
              </a:rPr>
              <a:t>Connecting – Strengthening our networks</a:t>
            </a:r>
            <a:endParaRPr lang="en-GB" sz="3200" dirty="0">
              <a:solidFill>
                <a:srgbClr val="792B8B"/>
              </a:solidFill>
              <a:latin typeface="+mj-lt"/>
              <a:cs typeface="Arial"/>
            </a:endParaRPr>
          </a:p>
        </p:txBody>
      </p:sp>
    </p:spTree>
    <p:extLst>
      <p:ext uri="{BB962C8B-B14F-4D97-AF65-F5344CB8AC3E}">
        <p14:creationId xmlns:p14="http://schemas.microsoft.com/office/powerpoint/2010/main" val="214057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2653" y="1261331"/>
            <a:ext cx="4940602" cy="4824080"/>
          </a:xfrm>
        </p:spPr>
        <p:txBody>
          <a:bodyPr>
            <a:noAutofit/>
          </a:bodyPr>
          <a:lstStyle/>
          <a:p>
            <a:pPr lvl="0">
              <a:buClr>
                <a:srgbClr val="E30045"/>
              </a:buClr>
              <a:buFont typeface="Wingdings" charset="2"/>
              <a:buChar char="§"/>
            </a:pPr>
            <a:r>
              <a:rPr lang="en-US" sz="2800" b="1" dirty="0" smtClean="0"/>
              <a:t>Within Europe</a:t>
            </a:r>
          </a:p>
          <a:p>
            <a:pPr lvl="1">
              <a:buClr>
                <a:srgbClr val="E30045"/>
              </a:buClr>
              <a:buFont typeface="Wingdings" charset="2"/>
              <a:buChar char="§"/>
            </a:pPr>
            <a:r>
              <a:rPr lang="en-US" sz="2800" dirty="0" smtClean="0">
                <a:solidFill>
                  <a:schemeClr val="tx1">
                    <a:lumMod val="65000"/>
                    <a:lumOff val="35000"/>
                  </a:schemeClr>
                </a:solidFill>
              </a:rPr>
              <a:t>Horizon </a:t>
            </a:r>
            <a:r>
              <a:rPr lang="en-US" sz="2800" dirty="0">
                <a:solidFill>
                  <a:schemeClr val="tx1">
                    <a:lumMod val="65000"/>
                    <a:lumOff val="35000"/>
                  </a:schemeClr>
                </a:solidFill>
              </a:rPr>
              <a:t>2020 </a:t>
            </a:r>
            <a:r>
              <a:rPr lang="en-US" sz="2800" dirty="0" err="1">
                <a:solidFill>
                  <a:schemeClr val="tx1">
                    <a:lumMod val="65000"/>
                    <a:lumOff val="35000"/>
                  </a:schemeClr>
                </a:solidFill>
              </a:rPr>
              <a:t>programme</a:t>
            </a:r>
            <a:r>
              <a:rPr lang="en-US" sz="2800" dirty="0">
                <a:solidFill>
                  <a:schemeClr val="tx1">
                    <a:lumMod val="65000"/>
                    <a:lumOff val="35000"/>
                  </a:schemeClr>
                </a:solidFill>
              </a:rPr>
              <a:t> </a:t>
            </a:r>
            <a:endParaRPr lang="en-US" sz="2800" dirty="0" smtClean="0">
              <a:solidFill>
                <a:schemeClr val="tx1">
                  <a:lumMod val="65000"/>
                  <a:lumOff val="35000"/>
                </a:schemeClr>
              </a:solidFill>
            </a:endParaRPr>
          </a:p>
          <a:p>
            <a:pPr marL="457200" lvl="1" indent="0">
              <a:buClr>
                <a:srgbClr val="E30045"/>
              </a:buClr>
              <a:buNone/>
            </a:pPr>
            <a:endParaRPr lang="en-US" sz="1000" dirty="0" smtClean="0">
              <a:solidFill>
                <a:schemeClr val="tx1">
                  <a:lumMod val="65000"/>
                  <a:lumOff val="35000"/>
                </a:schemeClr>
              </a:solidFill>
            </a:endParaRPr>
          </a:p>
          <a:p>
            <a:pPr lvl="0">
              <a:buClr>
                <a:srgbClr val="E30045"/>
              </a:buClr>
              <a:buFont typeface="Wingdings" charset="2"/>
              <a:buChar char="§"/>
            </a:pPr>
            <a:r>
              <a:rPr lang="en-US" sz="2800" b="1" dirty="0" smtClean="0"/>
              <a:t>Beyond Europe</a:t>
            </a:r>
          </a:p>
          <a:p>
            <a:pPr lvl="1">
              <a:buClr>
                <a:srgbClr val="E30045"/>
              </a:buClr>
              <a:buFont typeface="Wingdings" charset="2"/>
              <a:buChar char="§"/>
            </a:pPr>
            <a:r>
              <a:rPr lang="en-US" sz="2800" dirty="0">
                <a:solidFill>
                  <a:schemeClr val="tx1">
                    <a:lumMod val="65000"/>
                    <a:lumOff val="35000"/>
                  </a:schemeClr>
                </a:solidFill>
              </a:rPr>
              <a:t>R</a:t>
            </a:r>
            <a:r>
              <a:rPr lang="en-US" sz="2800" dirty="0" smtClean="0">
                <a:solidFill>
                  <a:schemeClr val="tx1">
                    <a:lumMod val="65000"/>
                    <a:lumOff val="35000"/>
                  </a:schemeClr>
                </a:solidFill>
              </a:rPr>
              <a:t>elationships </a:t>
            </a:r>
            <a:r>
              <a:rPr lang="en-US" sz="2800" dirty="0">
                <a:solidFill>
                  <a:schemeClr val="tx1">
                    <a:lumMod val="65000"/>
                    <a:lumOff val="35000"/>
                  </a:schemeClr>
                </a:solidFill>
              </a:rPr>
              <a:t>with </a:t>
            </a:r>
            <a:r>
              <a:rPr lang="en-US" sz="2800" dirty="0" smtClean="0">
                <a:solidFill>
                  <a:schemeClr val="tx1">
                    <a:lumMod val="65000"/>
                    <a:lumOff val="35000"/>
                  </a:schemeClr>
                </a:solidFill>
              </a:rPr>
              <a:t>other countries</a:t>
            </a:r>
          </a:p>
          <a:p>
            <a:pPr lvl="1">
              <a:buClr>
                <a:srgbClr val="E30045"/>
              </a:buClr>
              <a:buFont typeface="Wingdings" charset="2"/>
              <a:buChar char="§"/>
            </a:pPr>
            <a:endParaRPr lang="en-US" sz="1000" dirty="0">
              <a:solidFill>
                <a:schemeClr val="tx1">
                  <a:lumMod val="65000"/>
                  <a:lumOff val="35000"/>
                </a:schemeClr>
              </a:solidFill>
            </a:endParaRPr>
          </a:p>
          <a:p>
            <a:pPr lvl="0">
              <a:buClr>
                <a:srgbClr val="E30045"/>
              </a:buClr>
              <a:buFont typeface="Wingdings" charset="2"/>
              <a:buChar char="§"/>
            </a:pPr>
            <a:r>
              <a:rPr lang="en-US" sz="2800" b="1" dirty="0" smtClean="0"/>
              <a:t>Newton Fund</a:t>
            </a:r>
          </a:p>
          <a:p>
            <a:pPr lvl="0">
              <a:buClr>
                <a:srgbClr val="E30045"/>
              </a:buClr>
              <a:buFont typeface="Wingdings" charset="2"/>
              <a:buChar char="§"/>
            </a:pPr>
            <a:endParaRPr lang="en-GB" sz="1000" dirty="0">
              <a:solidFill>
                <a:schemeClr val="tx1">
                  <a:lumMod val="65000"/>
                  <a:lumOff val="35000"/>
                </a:schemeClr>
              </a:solidFill>
            </a:endParaRPr>
          </a:p>
          <a:p>
            <a:pPr>
              <a:buClr>
                <a:srgbClr val="E30045"/>
              </a:buClr>
              <a:buFont typeface="Wingdings" charset="2"/>
              <a:buChar char="§"/>
            </a:pPr>
            <a:r>
              <a:rPr lang="en-US" sz="2800" dirty="0" smtClean="0">
                <a:solidFill>
                  <a:schemeClr val="tx1">
                    <a:lumMod val="65000"/>
                    <a:lumOff val="35000"/>
                  </a:schemeClr>
                </a:solidFill>
              </a:rPr>
              <a:t>Two </a:t>
            </a:r>
            <a:r>
              <a:rPr lang="en-US" sz="2800" b="1" dirty="0"/>
              <a:t>entrepreneur </a:t>
            </a:r>
            <a:r>
              <a:rPr lang="en-US" sz="2800" b="1" dirty="0" smtClean="0"/>
              <a:t>missions </a:t>
            </a:r>
            <a:r>
              <a:rPr lang="en-US" sz="2800" dirty="0" smtClean="0">
                <a:solidFill>
                  <a:schemeClr val="tx1">
                    <a:lumMod val="65000"/>
                    <a:lumOff val="35000"/>
                  </a:schemeClr>
                </a:solidFill>
              </a:rPr>
              <a:t>overseas</a:t>
            </a:r>
            <a:endParaRPr lang="en-US" sz="2800" dirty="0">
              <a:solidFill>
                <a:schemeClr val="tx1">
                  <a:lumMod val="65000"/>
                  <a:lumOff val="35000"/>
                </a:schemeClr>
              </a:solidFill>
            </a:endParaRPr>
          </a:p>
        </p:txBody>
      </p:sp>
      <p:pic>
        <p:nvPicPr>
          <p:cNvPr id="6" name="Picture 5" descr="CO300_Delivery Plan_iStock_flags_HiQ_Jpeg_FINAL cop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72666" y="16932"/>
            <a:ext cx="3556001" cy="6858001"/>
          </a:xfrm>
          <a:prstGeom prst="rect">
            <a:avLst/>
          </a:prstGeom>
        </p:spPr>
      </p:pic>
      <p:sp>
        <p:nvSpPr>
          <p:cNvPr id="7"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Europe and International</a:t>
            </a:r>
            <a:endParaRPr lang="en-GB" sz="3600" dirty="0">
              <a:solidFill>
                <a:srgbClr val="792B8B"/>
              </a:solidFill>
              <a:latin typeface="+mj-lt"/>
              <a:cs typeface="Arial"/>
            </a:endParaRPr>
          </a:p>
        </p:txBody>
      </p:sp>
    </p:spTree>
    <p:extLst>
      <p:ext uri="{BB962C8B-B14F-4D97-AF65-F5344CB8AC3E}">
        <p14:creationId xmlns:p14="http://schemas.microsoft.com/office/powerpoint/2010/main" val="1311093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dragonartz.files.wordpress.com/2008/12/_graphics-statistics-graph-preview3-by-dragonart.png?w=495&amp;h=495"/>
          <p:cNvPicPr>
            <a:picLocks noChangeAspect="1" noChangeArrowheads="1"/>
          </p:cNvPicPr>
          <p:nvPr/>
        </p:nvPicPr>
        <p:blipFill>
          <a:blip r:embed="rId3" cstate="print"/>
          <a:srcRect/>
          <a:stretch>
            <a:fillRect/>
          </a:stretch>
        </p:blipFill>
        <p:spPr bwMode="auto">
          <a:xfrm>
            <a:off x="673" y="785814"/>
            <a:ext cx="9142656" cy="6072187"/>
          </a:xfrm>
          <a:prstGeom prst="rect">
            <a:avLst/>
          </a:prstGeom>
          <a:noFill/>
          <a:ln w="9525">
            <a:noFill/>
            <a:miter lim="800000"/>
            <a:headEnd/>
            <a:tailEnd/>
          </a:ln>
        </p:spPr>
      </p:pic>
      <p:sp>
        <p:nvSpPr>
          <p:cNvPr id="3" name="TextBox 2"/>
          <p:cNvSpPr txBox="1"/>
          <p:nvPr/>
        </p:nvSpPr>
        <p:spPr>
          <a:xfrm rot="20660008">
            <a:off x="1751493" y="5324622"/>
            <a:ext cx="714275" cy="369164"/>
          </a:xfrm>
          <a:prstGeom prst="rec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defTabSz="912294">
              <a:defRPr/>
            </a:pPr>
            <a:r>
              <a:rPr lang="en-GB" sz="1800" dirty="0">
                <a:solidFill>
                  <a:srgbClr val="000000"/>
                </a:solidFill>
              </a:rPr>
              <a:t>2007</a:t>
            </a:r>
          </a:p>
        </p:txBody>
      </p:sp>
      <p:sp>
        <p:nvSpPr>
          <p:cNvPr id="4" name="TextBox 3"/>
          <p:cNvSpPr txBox="1"/>
          <p:nvPr/>
        </p:nvSpPr>
        <p:spPr>
          <a:xfrm rot="20660008">
            <a:off x="3107293" y="5242243"/>
            <a:ext cx="785702" cy="369164"/>
          </a:xfrm>
          <a:prstGeom prst="rec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defTabSz="912294">
              <a:defRPr/>
            </a:pPr>
            <a:r>
              <a:rPr lang="en-GB" sz="1800" dirty="0">
                <a:solidFill>
                  <a:srgbClr val="000000"/>
                </a:solidFill>
              </a:rPr>
              <a:t>2008</a:t>
            </a:r>
          </a:p>
        </p:txBody>
      </p:sp>
      <p:sp>
        <p:nvSpPr>
          <p:cNvPr id="5" name="TextBox 4"/>
          <p:cNvSpPr txBox="1"/>
          <p:nvPr/>
        </p:nvSpPr>
        <p:spPr>
          <a:xfrm rot="20660008">
            <a:off x="4214863" y="5051271"/>
            <a:ext cx="1071413" cy="369164"/>
          </a:xfrm>
          <a:prstGeom prst="rec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defTabSz="912294">
              <a:defRPr/>
            </a:pPr>
            <a:r>
              <a:rPr lang="en-GB" sz="1800" dirty="0">
                <a:solidFill>
                  <a:srgbClr val="000000"/>
                </a:solidFill>
              </a:rPr>
              <a:t>2009/10</a:t>
            </a:r>
          </a:p>
        </p:txBody>
      </p:sp>
      <p:sp>
        <p:nvSpPr>
          <p:cNvPr id="7" name="TextBox 6"/>
          <p:cNvSpPr txBox="1"/>
          <p:nvPr/>
        </p:nvSpPr>
        <p:spPr>
          <a:xfrm rot="20660008">
            <a:off x="5457762" y="4830288"/>
            <a:ext cx="1142840" cy="369164"/>
          </a:xfrm>
          <a:prstGeom prst="rec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defTabSz="912294">
              <a:defRPr/>
            </a:pPr>
            <a:r>
              <a:rPr lang="en-GB" sz="1800" dirty="0">
                <a:solidFill>
                  <a:srgbClr val="000000"/>
                </a:solidFill>
              </a:rPr>
              <a:t>2010-12</a:t>
            </a:r>
          </a:p>
        </p:txBody>
      </p:sp>
      <p:sp>
        <p:nvSpPr>
          <p:cNvPr id="8" name="TextBox 7"/>
          <p:cNvSpPr txBox="1"/>
          <p:nvPr/>
        </p:nvSpPr>
        <p:spPr>
          <a:xfrm rot="20660008">
            <a:off x="6744783" y="4626919"/>
            <a:ext cx="1071413" cy="369164"/>
          </a:xfrm>
          <a:prstGeom prst="rec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defTabSz="912294">
              <a:defRPr/>
            </a:pPr>
            <a:r>
              <a:rPr lang="en-GB" sz="1800" dirty="0">
                <a:solidFill>
                  <a:srgbClr val="000000"/>
                </a:solidFill>
              </a:rPr>
              <a:t>2011-15</a:t>
            </a:r>
          </a:p>
        </p:txBody>
      </p:sp>
      <p:sp>
        <p:nvSpPr>
          <p:cNvPr id="33800" name="TextBox 10"/>
          <p:cNvSpPr txBox="1">
            <a:spLocks noChangeArrowheads="1"/>
          </p:cNvSpPr>
          <p:nvPr/>
        </p:nvSpPr>
        <p:spPr bwMode="auto">
          <a:xfrm>
            <a:off x="929227" y="4286664"/>
            <a:ext cx="571416" cy="676905"/>
          </a:xfrm>
          <a:prstGeom prst="rect">
            <a:avLst/>
          </a:prstGeom>
          <a:noFill/>
          <a:ln w="9525">
            <a:noFill/>
            <a:miter lim="800000"/>
            <a:headEnd/>
            <a:tailEnd/>
          </a:ln>
        </p:spPr>
        <p:txBody>
          <a:bodyPr lIns="91229" tIns="45605" rIns="91229" bIns="45605">
            <a:spAutoFit/>
          </a:bodyPr>
          <a:lstStyle/>
          <a:p>
            <a:pPr defTabSz="912294"/>
            <a:endParaRPr lang="en-US" sz="3800" dirty="0">
              <a:solidFill>
                <a:srgbClr val="000000"/>
              </a:solidFill>
              <a:latin typeface="Arial"/>
              <a:ea typeface="+mn-ea"/>
              <a:cs typeface="+mn-cs"/>
            </a:endParaRPr>
          </a:p>
        </p:txBody>
      </p:sp>
      <p:sp>
        <p:nvSpPr>
          <p:cNvPr id="12" name="TextBox 11"/>
          <p:cNvSpPr txBox="1"/>
          <p:nvPr/>
        </p:nvSpPr>
        <p:spPr>
          <a:xfrm>
            <a:off x="500634" y="3524749"/>
            <a:ext cx="2357107" cy="646204"/>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algn="ctr" defTabSz="912294">
              <a:defRPr/>
            </a:pPr>
            <a:r>
              <a:rPr lang="en-GB" sz="1800" dirty="0">
                <a:solidFill>
                  <a:srgbClr val="000000"/>
                </a:solidFill>
              </a:rPr>
              <a:t>Technology/product  development</a:t>
            </a:r>
          </a:p>
        </p:txBody>
      </p:sp>
      <p:sp>
        <p:nvSpPr>
          <p:cNvPr id="14" name="TextBox 13"/>
          <p:cNvSpPr txBox="1"/>
          <p:nvPr/>
        </p:nvSpPr>
        <p:spPr>
          <a:xfrm>
            <a:off x="4643428" y="928672"/>
            <a:ext cx="1499978" cy="923244"/>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algn="ctr" defTabSz="912294">
              <a:defRPr/>
            </a:pPr>
            <a:r>
              <a:rPr lang="en-GB" sz="1800" dirty="0">
                <a:solidFill>
                  <a:srgbClr val="000000"/>
                </a:solidFill>
              </a:rPr>
              <a:t>Social innovation, service design</a:t>
            </a:r>
          </a:p>
        </p:txBody>
      </p:sp>
      <p:sp>
        <p:nvSpPr>
          <p:cNvPr id="15" name="TextBox 14"/>
          <p:cNvSpPr txBox="1"/>
          <p:nvPr/>
        </p:nvSpPr>
        <p:spPr>
          <a:xfrm>
            <a:off x="6429115" y="142852"/>
            <a:ext cx="1928542" cy="923244"/>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91229" tIns="45605" rIns="91229" bIns="45605">
            <a:spAutoFit/>
          </a:bodyPr>
          <a:lstStyle/>
          <a:p>
            <a:pPr algn="ctr" defTabSz="912294">
              <a:defRPr/>
            </a:pPr>
            <a:r>
              <a:rPr lang="en-GB" sz="1800" dirty="0">
                <a:solidFill>
                  <a:srgbClr val="000000"/>
                </a:solidFill>
              </a:rPr>
              <a:t>Lifestyle ethos, interoperability and scalability</a:t>
            </a:r>
          </a:p>
        </p:txBody>
      </p:sp>
      <p:sp>
        <p:nvSpPr>
          <p:cNvPr id="16" name="TextBox 15"/>
          <p:cNvSpPr txBox="1"/>
          <p:nvPr/>
        </p:nvSpPr>
        <p:spPr>
          <a:xfrm>
            <a:off x="672" y="5143512"/>
            <a:ext cx="1857115" cy="1000132"/>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noAutofit/>
          </a:bodyPr>
          <a:lstStyle/>
          <a:p>
            <a:pPr defTabSz="912294">
              <a:defRPr/>
            </a:pPr>
            <a:r>
              <a:rPr lang="en-GB" sz="1500" dirty="0">
                <a:solidFill>
                  <a:srgbClr val="000000"/>
                </a:solidFill>
                <a:latin typeface="Arial"/>
                <a:ea typeface="+mn-ea"/>
                <a:cs typeface="+mn-cs"/>
              </a:rPr>
              <a:t>Home Based Systems and User Centred Design £14.3m with NIHR, ESRC, EPSRC</a:t>
            </a:r>
          </a:p>
        </p:txBody>
      </p:sp>
      <p:sp>
        <p:nvSpPr>
          <p:cNvPr id="17" name="TextBox 16"/>
          <p:cNvSpPr txBox="1"/>
          <p:nvPr/>
        </p:nvSpPr>
        <p:spPr>
          <a:xfrm>
            <a:off x="2357747" y="5715734"/>
            <a:ext cx="2714245" cy="795709"/>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Smart Care Distributed Environment £16.2m with NIHR, EPSRC</a:t>
            </a:r>
          </a:p>
        </p:txBody>
      </p:sp>
      <p:sp>
        <p:nvSpPr>
          <p:cNvPr id="18" name="TextBox 17"/>
          <p:cNvSpPr txBox="1"/>
          <p:nvPr/>
        </p:nvSpPr>
        <p:spPr>
          <a:xfrm>
            <a:off x="3714870" y="3071811"/>
            <a:ext cx="1857115" cy="1264771"/>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Business Models/Social &amp; Behavioural Studies £12.3m with NIHR, ESRC</a:t>
            </a:r>
          </a:p>
        </p:txBody>
      </p:sp>
      <p:sp>
        <p:nvSpPr>
          <p:cNvPr id="19" name="TextBox 18"/>
          <p:cNvSpPr txBox="1"/>
          <p:nvPr/>
        </p:nvSpPr>
        <p:spPr>
          <a:xfrm>
            <a:off x="5143420" y="2714620"/>
            <a:ext cx="1999970" cy="795709"/>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Independence Matters £2m with Design Council</a:t>
            </a:r>
          </a:p>
        </p:txBody>
      </p:sp>
      <p:sp>
        <p:nvSpPr>
          <p:cNvPr id="20" name="TextBox 19"/>
          <p:cNvSpPr txBox="1"/>
          <p:nvPr/>
        </p:nvSpPr>
        <p:spPr>
          <a:xfrm>
            <a:off x="7299488" y="1396168"/>
            <a:ext cx="1785658" cy="1499302"/>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delivering assisted living lifestyles</a:t>
            </a:r>
          </a:p>
          <a:p>
            <a:pPr defTabSz="912294">
              <a:defRPr/>
            </a:pPr>
            <a:r>
              <a:rPr lang="en-GB" sz="1500" dirty="0">
                <a:solidFill>
                  <a:srgbClr val="000000"/>
                </a:solidFill>
                <a:latin typeface="Arial"/>
                <a:ea typeface="+mn-ea"/>
                <a:cs typeface="+mn-cs"/>
              </a:rPr>
              <a:t>at scale </a:t>
            </a:r>
          </a:p>
          <a:p>
            <a:pPr defTabSz="912294">
              <a:defRPr/>
            </a:pPr>
            <a:r>
              <a:rPr lang="en-GB" sz="1500" dirty="0">
                <a:solidFill>
                  <a:srgbClr val="000000"/>
                </a:solidFill>
                <a:latin typeface="Arial"/>
                <a:ea typeface="+mn-ea"/>
                <a:cs typeface="+mn-cs"/>
              </a:rPr>
              <a:t>£37.3m with NIHR, Scottish Government</a:t>
            </a:r>
          </a:p>
        </p:txBody>
      </p:sp>
      <p:pic>
        <p:nvPicPr>
          <p:cNvPr id="33810" name="Picture 3" descr="C:\Documents and Settings\Jackie_MarshallCyrus\My Documents\My Pictures\learning and growth.jpg"/>
          <p:cNvPicPr>
            <a:picLocks noChangeAspect="1" noChangeArrowheads="1"/>
          </p:cNvPicPr>
          <p:nvPr/>
        </p:nvPicPr>
        <p:blipFill>
          <a:blip r:embed="rId4" cstate="print"/>
          <a:srcRect/>
          <a:stretch>
            <a:fillRect/>
          </a:stretch>
        </p:blipFill>
        <p:spPr bwMode="auto">
          <a:xfrm>
            <a:off x="198763" y="1238238"/>
            <a:ext cx="2559908" cy="1920213"/>
          </a:xfrm>
          <a:prstGeom prst="rect">
            <a:avLst/>
          </a:prstGeom>
          <a:noFill/>
          <a:ln w="9525">
            <a:noFill/>
            <a:miter lim="800000"/>
            <a:headEnd/>
            <a:tailEnd/>
          </a:ln>
        </p:spPr>
      </p:pic>
      <p:sp>
        <p:nvSpPr>
          <p:cNvPr id="23" name="Right Arrow 22"/>
          <p:cNvSpPr/>
          <p:nvPr/>
        </p:nvSpPr>
        <p:spPr>
          <a:xfrm>
            <a:off x="3357768" y="4381507"/>
            <a:ext cx="5511347" cy="412120"/>
          </a:xfrm>
          <a:prstGeom prst="rightArrow">
            <a:avLst/>
          </a:prstGeom>
          <a:solidFill>
            <a:srgbClr val="C00000"/>
          </a:solidFill>
          <a:ln>
            <a:noFill/>
          </a:ln>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229" tIns="45605" rIns="91229" bIns="45605" anchor="ctr"/>
          <a:lstStyle/>
          <a:p>
            <a:pPr algn="ctr" defTabSz="912294">
              <a:defRPr/>
            </a:pPr>
            <a:endParaRPr lang="en-GB" sz="3800" dirty="0">
              <a:solidFill>
                <a:srgbClr val="FFFFFF"/>
              </a:solidFill>
            </a:endParaRPr>
          </a:p>
        </p:txBody>
      </p:sp>
      <p:sp>
        <p:nvSpPr>
          <p:cNvPr id="24" name="TextBox 23"/>
          <p:cNvSpPr txBox="1"/>
          <p:nvPr/>
        </p:nvSpPr>
        <p:spPr>
          <a:xfrm>
            <a:off x="7299488" y="5558239"/>
            <a:ext cx="1117966" cy="1030240"/>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lIns="91229" tIns="45605" rIns="91229" bIns="45605">
            <a:spAutoFit/>
          </a:bodyPr>
          <a:lstStyle/>
          <a:p>
            <a:pPr defTabSz="912294">
              <a:defRPr/>
            </a:pPr>
            <a:r>
              <a:rPr lang="en-GB" sz="1500" dirty="0">
                <a:solidFill>
                  <a:srgbClr val="000000"/>
                </a:solidFill>
                <a:latin typeface="Arial"/>
                <a:ea typeface="+mn-ea"/>
                <a:cs typeface="+mn-cs"/>
              </a:rPr>
              <a:t>Ambient Assisted Living </a:t>
            </a:r>
          </a:p>
          <a:p>
            <a:pPr defTabSz="912294">
              <a:defRPr/>
            </a:pPr>
            <a:r>
              <a:rPr lang="en-GB" sz="1500" dirty="0">
                <a:solidFill>
                  <a:srgbClr val="000000"/>
                </a:solidFill>
                <a:latin typeface="Arial"/>
                <a:ea typeface="+mn-ea"/>
                <a:cs typeface="+mn-cs"/>
              </a:rPr>
              <a:t>6 calls</a:t>
            </a:r>
          </a:p>
        </p:txBody>
      </p:sp>
      <p:sp>
        <p:nvSpPr>
          <p:cNvPr id="33813" name="Title 1"/>
          <p:cNvSpPr txBox="1">
            <a:spLocks/>
          </p:cNvSpPr>
          <p:nvPr/>
        </p:nvSpPr>
        <p:spPr bwMode="auto">
          <a:xfrm>
            <a:off x="419887" y="285849"/>
            <a:ext cx="6160512" cy="838200"/>
          </a:xfrm>
          <a:prstGeom prst="rect">
            <a:avLst/>
          </a:prstGeom>
          <a:noFill/>
          <a:ln w="9525">
            <a:noFill/>
            <a:miter lim="800000"/>
            <a:headEnd/>
            <a:tailEnd/>
          </a:ln>
        </p:spPr>
        <p:txBody>
          <a:bodyPr lIns="91229" tIns="45605" rIns="91229" bIns="45605"/>
          <a:lstStyle/>
          <a:p>
            <a:pPr defTabSz="912294" eaLnBrk="0" hangingPunct="0"/>
            <a:r>
              <a:rPr lang="en-GB" sz="2900" b="1" dirty="0" smtClean="0">
                <a:solidFill>
                  <a:srgbClr val="7030A0"/>
                </a:solidFill>
                <a:latin typeface="Arial"/>
                <a:ea typeface="+mn-ea"/>
                <a:cs typeface="+mn-cs"/>
              </a:rPr>
              <a:t>ILIP </a:t>
            </a:r>
            <a:r>
              <a:rPr lang="en-GB" sz="2900" b="1" dirty="0">
                <a:solidFill>
                  <a:srgbClr val="7030A0"/>
                </a:solidFill>
                <a:latin typeface="Arial"/>
                <a:ea typeface="+mn-ea"/>
                <a:cs typeface="+mn-cs"/>
              </a:rPr>
              <a:t>so Far.....</a:t>
            </a:r>
          </a:p>
        </p:txBody>
      </p:sp>
      <p:sp>
        <p:nvSpPr>
          <p:cNvPr id="25" name="TextBox 24"/>
          <p:cNvSpPr txBox="1"/>
          <p:nvPr/>
        </p:nvSpPr>
        <p:spPr>
          <a:xfrm>
            <a:off x="7328980" y="3224344"/>
            <a:ext cx="1756166" cy="1264771"/>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Long Term Care Revolution £2.4m / £4m National Challenge</a:t>
            </a:r>
          </a:p>
        </p:txBody>
      </p:sp>
      <p:sp>
        <p:nvSpPr>
          <p:cNvPr id="26" name="TextBox 25"/>
          <p:cNvSpPr txBox="1"/>
          <p:nvPr/>
        </p:nvSpPr>
        <p:spPr>
          <a:xfrm>
            <a:off x="673" y="962020"/>
            <a:ext cx="3020900" cy="326648"/>
          </a:xfrm>
          <a:prstGeom prst="rect">
            <a:avLst/>
          </a:prstGeom>
          <a:noFill/>
          <a:ln>
            <a:noFill/>
          </a:ln>
          <a:effectLst>
            <a:outerShdw blurRad="184150" dist="241300" dir="11520000" sx="110000" sy="110000" algn="ctr">
              <a:srgbClr val="000000">
                <a:alpha val="18000"/>
              </a:srgbClr>
            </a:outerShdw>
          </a:effectLst>
          <a:scene3d>
            <a:camera prst="perspectiveFront" fov="0">
              <a:rot lat="0" lon="2100000" rev="0"/>
            </a:camera>
            <a:lightRig rig="flood" dir="t">
              <a:rot lat="0" lon="0" rev="13800000"/>
            </a:lightRig>
          </a:scene3d>
          <a:sp3d extrusionH="107950" prstMaterial="plastic">
            <a:bevelT w="82550" h="63500" prst="divot"/>
            <a:bevelB/>
          </a:sp3d>
        </p:spPr>
        <p:txBody>
          <a:bodyPr wrap="square" lIns="91229" tIns="45605" rIns="91229" bIns="45605">
            <a:spAutoFit/>
          </a:bodyPr>
          <a:lstStyle/>
          <a:p>
            <a:pPr defTabSz="912294">
              <a:defRPr/>
            </a:pPr>
            <a:r>
              <a:rPr lang="en-GB" sz="1500" dirty="0">
                <a:solidFill>
                  <a:srgbClr val="000000"/>
                </a:solidFill>
                <a:latin typeface="Arial"/>
                <a:ea typeface="+mn-ea"/>
                <a:cs typeface="+mn-cs"/>
              </a:rPr>
              <a:t>Knowledge Transfer &amp; Standards</a:t>
            </a:r>
          </a:p>
        </p:txBody>
      </p:sp>
      <p:sp>
        <p:nvSpPr>
          <p:cNvPr id="27" name="TextBox 26"/>
          <p:cNvSpPr txBox="1"/>
          <p:nvPr/>
        </p:nvSpPr>
        <p:spPr>
          <a:xfrm>
            <a:off x="2671201" y="1811268"/>
            <a:ext cx="1719903" cy="923244"/>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wrap="square" lIns="91229" tIns="45605" rIns="91229" bIns="45605">
            <a:spAutoFit/>
          </a:bodyPr>
          <a:lstStyle/>
          <a:p>
            <a:pPr algn="ctr" defTabSz="912294">
              <a:defRPr/>
            </a:pPr>
            <a:r>
              <a:rPr lang="en-GB" sz="1800" dirty="0">
                <a:solidFill>
                  <a:srgbClr val="000000"/>
                </a:solidFill>
              </a:rPr>
              <a:t>Understanding barriers to market</a:t>
            </a:r>
          </a:p>
        </p:txBody>
      </p:sp>
    </p:spTree>
    <p:extLst>
      <p:ext uri="{BB962C8B-B14F-4D97-AF65-F5344CB8AC3E}">
        <p14:creationId xmlns:p14="http://schemas.microsoft.com/office/powerpoint/2010/main" val="13891227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5" y="2301739"/>
            <a:ext cx="8229600" cy="1143000"/>
          </a:xfrm>
        </p:spPr>
        <p:txBody>
          <a:bodyPr/>
          <a:lstStyle/>
          <a:p>
            <a:pPr algn="ctr"/>
            <a:r>
              <a:rPr lang="en-US" dirty="0" smtClean="0"/>
              <a:t>New Opportunity</a:t>
            </a:r>
            <a:endParaRPr lang="en-US" dirty="0"/>
          </a:p>
        </p:txBody>
      </p:sp>
    </p:spTree>
    <p:extLst>
      <p:ext uri="{BB962C8B-B14F-4D97-AF65-F5344CB8AC3E}">
        <p14:creationId xmlns:p14="http://schemas.microsoft.com/office/powerpoint/2010/main" val="184810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598"/>
            <a:ext cx="8229600" cy="1143000"/>
          </a:xfrm>
        </p:spPr>
        <p:txBody>
          <a:bodyPr>
            <a:normAutofit/>
          </a:bodyPr>
          <a:lstStyle/>
          <a:p>
            <a:pPr algn="ctr"/>
            <a:r>
              <a:rPr lang="en-US" b="1" dirty="0" smtClean="0"/>
              <a:t>Health &amp; Life Sciences Competition   </a:t>
            </a:r>
            <a:br>
              <a:rPr lang="en-US" b="1" dirty="0" smtClean="0"/>
            </a:br>
            <a:r>
              <a:rPr lang="en-US" b="1" dirty="0" smtClean="0"/>
              <a:t>Opened </a:t>
            </a:r>
            <a:r>
              <a:rPr lang="en-US" b="1" dirty="0" smtClean="0"/>
              <a:t>12</a:t>
            </a:r>
            <a:r>
              <a:rPr lang="en-US" b="1" baseline="30000" dirty="0" smtClean="0"/>
              <a:t>th</a:t>
            </a:r>
            <a:r>
              <a:rPr lang="en-US" b="1" dirty="0" smtClean="0"/>
              <a:t> September</a:t>
            </a:r>
            <a:endParaRPr lang="en-US" sz="3200" b="1" dirty="0"/>
          </a:p>
        </p:txBody>
      </p:sp>
      <p:graphicFrame>
        <p:nvGraphicFramePr>
          <p:cNvPr id="5" name="Table 4"/>
          <p:cNvGraphicFramePr>
            <a:graphicFrameLocks noGrp="1"/>
          </p:cNvGraphicFramePr>
          <p:nvPr>
            <p:extLst/>
          </p:nvPr>
        </p:nvGraphicFramePr>
        <p:xfrm>
          <a:off x="1085850" y="3701328"/>
          <a:ext cx="6972300" cy="2513454"/>
        </p:xfrm>
        <a:graphic>
          <a:graphicData uri="http://schemas.openxmlformats.org/drawingml/2006/table">
            <a:tbl>
              <a:tblPr/>
              <a:tblGrid>
                <a:gridCol w="3486150"/>
                <a:gridCol w="3486150"/>
              </a:tblGrid>
              <a:tr h="547574">
                <a:tc>
                  <a:txBody>
                    <a:bodyPr/>
                    <a:lstStyle/>
                    <a:p>
                      <a:pPr algn="l" fontAlgn="t"/>
                      <a:r>
                        <a:rPr lang="en-GB" b="0">
                          <a:effectLst/>
                          <a:latin typeface="nta"/>
                        </a:rPr>
                        <a:t>Competition opens</a:t>
                      </a: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c>
                  <a:txBody>
                    <a:bodyPr/>
                    <a:lstStyle/>
                    <a:p>
                      <a:pPr algn="l" fontAlgn="t"/>
                      <a:r>
                        <a:rPr lang="en-GB" b="0" dirty="0" smtClean="0">
                          <a:effectLst/>
                          <a:latin typeface="nta"/>
                        </a:rPr>
                        <a:t>12</a:t>
                      </a:r>
                      <a:r>
                        <a:rPr lang="en-GB" b="0" baseline="30000" dirty="0" smtClean="0">
                          <a:effectLst/>
                          <a:latin typeface="nta"/>
                        </a:rPr>
                        <a:t>th</a:t>
                      </a:r>
                      <a:r>
                        <a:rPr lang="en-GB" b="0" baseline="0" dirty="0" smtClean="0">
                          <a:effectLst/>
                          <a:latin typeface="nta"/>
                        </a:rPr>
                        <a:t> September 2016</a:t>
                      </a:r>
                      <a:endParaRPr lang="en-GB" b="0" dirty="0">
                        <a:effectLst/>
                        <a:latin typeface="nta"/>
                      </a:endParaRP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r>
              <a:tr h="870732">
                <a:tc>
                  <a:txBody>
                    <a:bodyPr/>
                    <a:lstStyle/>
                    <a:p>
                      <a:pPr algn="l" fontAlgn="t"/>
                      <a:r>
                        <a:rPr lang="en-GB" b="0">
                          <a:effectLst/>
                          <a:latin typeface="nta"/>
                        </a:rPr>
                        <a:t>Briefing events for applicants</a:t>
                      </a: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c>
                  <a:txBody>
                    <a:bodyPr/>
                    <a:lstStyle/>
                    <a:p>
                      <a:pPr algn="l" fontAlgn="t"/>
                      <a:r>
                        <a:rPr lang="en-GB" b="0" dirty="0" smtClean="0">
                          <a:effectLst/>
                          <a:latin typeface="nta"/>
                        </a:rPr>
                        <a:t>London 19</a:t>
                      </a:r>
                      <a:r>
                        <a:rPr lang="en-GB" b="0" baseline="30000" dirty="0" smtClean="0">
                          <a:effectLst/>
                          <a:latin typeface="nta"/>
                        </a:rPr>
                        <a:t>th</a:t>
                      </a:r>
                      <a:r>
                        <a:rPr lang="en-GB" b="0" dirty="0" smtClean="0">
                          <a:effectLst/>
                          <a:latin typeface="nta"/>
                        </a:rPr>
                        <a:t> September 2016</a:t>
                      </a:r>
                      <a:endParaRPr lang="en-GB" b="0" dirty="0">
                        <a:effectLst/>
                        <a:latin typeface="nta"/>
                      </a:endParaRP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r>
              <a:tr h="547574">
                <a:tc>
                  <a:txBody>
                    <a:bodyPr/>
                    <a:lstStyle/>
                    <a:p>
                      <a:pPr algn="l" fontAlgn="t"/>
                      <a:r>
                        <a:rPr lang="en-GB" b="0" dirty="0">
                          <a:effectLst/>
                          <a:latin typeface="nta"/>
                        </a:rPr>
                        <a:t>Registration deadline</a:t>
                      </a: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c>
                  <a:txBody>
                    <a:bodyPr/>
                    <a:lstStyle/>
                    <a:p>
                      <a:pPr algn="l" fontAlgn="t"/>
                      <a:r>
                        <a:rPr lang="en-GB" b="0" dirty="0" smtClean="0">
                          <a:effectLst/>
                          <a:latin typeface="nta"/>
                        </a:rPr>
                        <a:t>Noon 9</a:t>
                      </a:r>
                      <a:r>
                        <a:rPr lang="en-GB" b="0" baseline="30000" dirty="0" smtClean="0">
                          <a:effectLst/>
                          <a:latin typeface="nta"/>
                        </a:rPr>
                        <a:t>th</a:t>
                      </a:r>
                      <a:r>
                        <a:rPr lang="en-GB" b="0" dirty="0" smtClean="0">
                          <a:effectLst/>
                          <a:latin typeface="nta"/>
                        </a:rPr>
                        <a:t> November 2016</a:t>
                      </a:r>
                      <a:endParaRPr lang="en-GB" b="0" dirty="0">
                        <a:effectLst/>
                        <a:latin typeface="nta"/>
                      </a:endParaRP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12700" cap="flat" cmpd="sng" algn="ctr">
                      <a:solidFill>
                        <a:srgbClr val="BBBBBB"/>
                      </a:solidFill>
                      <a:prstDash val="dot"/>
                      <a:round/>
                      <a:headEnd type="none" w="med" len="med"/>
                      <a:tailEnd type="none" w="med" len="med"/>
                    </a:lnB>
                    <a:solidFill>
                      <a:srgbClr val="FFFFFF"/>
                    </a:solidFill>
                  </a:tcPr>
                </a:tc>
              </a:tr>
              <a:tr h="547574">
                <a:tc>
                  <a:txBody>
                    <a:bodyPr/>
                    <a:lstStyle/>
                    <a:p>
                      <a:pPr algn="l" fontAlgn="t"/>
                      <a:r>
                        <a:rPr lang="en-GB" b="0" dirty="0">
                          <a:effectLst/>
                          <a:latin typeface="nta"/>
                        </a:rPr>
                        <a:t>Application deadline</a:t>
                      </a: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c>
                  <a:txBody>
                    <a:bodyPr/>
                    <a:lstStyle/>
                    <a:p>
                      <a:pPr algn="l" fontAlgn="t"/>
                      <a:r>
                        <a:rPr lang="en-GB" b="0" dirty="0" smtClean="0">
                          <a:effectLst/>
                          <a:latin typeface="nta"/>
                        </a:rPr>
                        <a:t>Noon 16</a:t>
                      </a:r>
                      <a:r>
                        <a:rPr lang="en-GB" b="0" baseline="30000" dirty="0" smtClean="0">
                          <a:effectLst/>
                          <a:latin typeface="nta"/>
                        </a:rPr>
                        <a:t>th</a:t>
                      </a:r>
                      <a:r>
                        <a:rPr lang="en-GB" b="0" dirty="0" smtClean="0">
                          <a:effectLst/>
                          <a:latin typeface="nta"/>
                        </a:rPr>
                        <a:t> November 2016</a:t>
                      </a:r>
                      <a:endParaRPr lang="en-GB" b="0" dirty="0">
                        <a:effectLst/>
                        <a:latin typeface="nta"/>
                      </a:endParaRPr>
                    </a:p>
                  </a:txBody>
                  <a:tcPr marR="190500" marT="95250" marB="95250">
                    <a:lnL w="12700" cap="flat" cmpd="sng" algn="ctr">
                      <a:solidFill>
                        <a:srgbClr val="BBBBBB"/>
                      </a:solidFill>
                      <a:prstDash val="dot"/>
                      <a:round/>
                      <a:headEnd type="none" w="med" len="med"/>
                      <a:tailEnd type="none" w="med" len="med"/>
                    </a:lnL>
                    <a:lnR w="12700" cap="flat" cmpd="sng" algn="ctr">
                      <a:solidFill>
                        <a:srgbClr val="BBBBBB"/>
                      </a:solidFill>
                      <a:prstDash val="dot"/>
                      <a:round/>
                      <a:headEnd type="none" w="med" len="med"/>
                      <a:tailEnd type="none" w="med" len="med"/>
                    </a:lnR>
                    <a:lnT w="12700" cap="flat" cmpd="sng" algn="ctr">
                      <a:solidFill>
                        <a:srgbClr val="BBBBBB"/>
                      </a:solidFill>
                      <a:prstDash val="dot"/>
                      <a:round/>
                      <a:headEnd type="none" w="med" len="med"/>
                      <a:tailEnd type="none" w="med" len="med"/>
                    </a:lnT>
                    <a:lnB w="9525" cap="flat" cmpd="sng" algn="ctr">
                      <a:solidFill>
                        <a:srgbClr val="BFC1C3"/>
                      </a:solidFill>
                      <a:prstDash val="solid"/>
                      <a:round/>
                      <a:headEnd type="none" w="med" len="med"/>
                      <a:tailEnd type="none" w="med" len="med"/>
                    </a:lnB>
                    <a:solidFill>
                      <a:srgbClr val="FFFFFF"/>
                    </a:solidFill>
                  </a:tcPr>
                </a:tc>
              </a:tr>
            </a:tbl>
          </a:graphicData>
        </a:graphic>
      </p:graphicFrame>
      <p:sp>
        <p:nvSpPr>
          <p:cNvPr id="6" name="Text Placeholder 2"/>
          <p:cNvSpPr>
            <a:spLocks noGrp="1"/>
          </p:cNvSpPr>
          <p:nvPr>
            <p:ph idx="1"/>
          </p:nvPr>
        </p:nvSpPr>
        <p:spPr>
          <a:xfrm>
            <a:off x="457200" y="1676636"/>
            <a:ext cx="8513180" cy="1920260"/>
          </a:xfrm>
        </p:spPr>
        <p:txBody>
          <a:bodyPr/>
          <a:lstStyle/>
          <a:p>
            <a:pPr marL="0" indent="0" algn="just">
              <a:buNone/>
            </a:pPr>
            <a:r>
              <a:rPr lang="en-GB" dirty="0"/>
              <a:t>Innovate UK is investing up to £15 million in projects addressing technical or commercial challenges in health and life sciences (H&amp;LS). The aim is to increase competitiveness for UK small and medium-sized enterprises (SMEs). The H&amp;LS sector focuses on agriculture, food and healthcare. It is supported by bioscience technology, medical research and engineering and physical sciences expertise. </a:t>
            </a:r>
            <a:endParaRPr lang="en-US" dirty="0"/>
          </a:p>
        </p:txBody>
      </p:sp>
    </p:spTree>
    <p:extLst>
      <p:ext uri="{BB962C8B-B14F-4D97-AF65-F5344CB8AC3E}">
        <p14:creationId xmlns:p14="http://schemas.microsoft.com/office/powerpoint/2010/main" val="21933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69"/>
            <a:ext cx="8229600" cy="1143000"/>
          </a:xfrm>
        </p:spPr>
        <p:txBody>
          <a:bodyPr>
            <a:normAutofit/>
          </a:bodyPr>
          <a:lstStyle/>
          <a:p>
            <a:pPr algn="ctr"/>
            <a:r>
              <a:rPr lang="en-US" b="1" dirty="0" smtClean="0"/>
              <a:t>Health &amp; Life Sciences Competition </a:t>
            </a:r>
            <a:endParaRPr lang="en-US" sz="3200" b="1" dirty="0"/>
          </a:p>
        </p:txBody>
      </p:sp>
      <p:sp>
        <p:nvSpPr>
          <p:cNvPr id="4" name="Text Placeholder 2"/>
          <p:cNvSpPr>
            <a:spLocks noGrp="1"/>
          </p:cNvSpPr>
          <p:nvPr>
            <p:ph idx="1"/>
          </p:nvPr>
        </p:nvSpPr>
        <p:spPr>
          <a:xfrm>
            <a:off x="457200" y="1307270"/>
            <a:ext cx="8351134" cy="5105106"/>
          </a:xfrm>
        </p:spPr>
        <p:txBody>
          <a:bodyPr>
            <a:normAutofit lnSpcReduction="10000"/>
          </a:bodyPr>
          <a:lstStyle/>
          <a:p>
            <a:pPr marL="0" indent="0">
              <a:buNone/>
            </a:pPr>
            <a:r>
              <a:rPr lang="en-GB" b="1" dirty="0"/>
              <a:t>Eligibility  - All UK businesses</a:t>
            </a:r>
          </a:p>
          <a:p>
            <a:endParaRPr lang="en-GB" sz="900" b="1" dirty="0"/>
          </a:p>
          <a:p>
            <a:pPr marL="285750" indent="-285750">
              <a:buFont typeface="Arial" charset="0"/>
              <a:buChar char="•"/>
            </a:pPr>
            <a:r>
              <a:rPr lang="en-GB" b="1" dirty="0"/>
              <a:t>Stream 1</a:t>
            </a:r>
            <a:r>
              <a:rPr lang="en-GB" dirty="0"/>
              <a:t>: Projects with total eligible project costs of up to £100k and 12 months or less in duration: Up to £5m available in total</a:t>
            </a:r>
          </a:p>
          <a:p>
            <a:endParaRPr lang="en-GB" sz="900" dirty="0"/>
          </a:p>
          <a:p>
            <a:pPr marL="285750" indent="-285750">
              <a:buFont typeface="Arial" charset="0"/>
              <a:buChar char="•"/>
            </a:pPr>
            <a:r>
              <a:rPr lang="en-GB" b="1" dirty="0"/>
              <a:t>Stream 2</a:t>
            </a:r>
            <a:r>
              <a:rPr lang="en-GB" dirty="0"/>
              <a:t>: Projects with total eligible project costs of up to £2 million or between 12 and 36 months in duration. Up to £10m available in total (£5m up to 2 </a:t>
            </a:r>
            <a:r>
              <a:rPr lang="en-GB" dirty="0" err="1"/>
              <a:t>yrs</a:t>
            </a:r>
            <a:r>
              <a:rPr lang="en-GB" dirty="0"/>
              <a:t>, £5m up to 3 </a:t>
            </a:r>
            <a:r>
              <a:rPr lang="en-GB" dirty="0" err="1"/>
              <a:t>yrs</a:t>
            </a:r>
            <a:r>
              <a:rPr lang="en-GB" dirty="0"/>
              <a:t>)</a:t>
            </a:r>
          </a:p>
          <a:p>
            <a:endParaRPr lang="en-GB" sz="900" dirty="0"/>
          </a:p>
          <a:p>
            <a:pPr marL="0" indent="0">
              <a:buNone/>
            </a:pPr>
            <a:r>
              <a:rPr lang="en-GB" dirty="0"/>
              <a:t>Projects of over £100k must be collaborative. Single SME under £100k</a:t>
            </a:r>
          </a:p>
          <a:p>
            <a:pPr marL="0" indent="0">
              <a:buNone/>
            </a:pPr>
            <a:endParaRPr lang="en-GB" sz="900" dirty="0"/>
          </a:p>
          <a:p>
            <a:pPr marL="0" indent="0">
              <a:buNone/>
            </a:pPr>
            <a:r>
              <a:rPr lang="en-GB" dirty="0"/>
              <a:t>Research Organisations </a:t>
            </a:r>
            <a:r>
              <a:rPr lang="en-GB" dirty="0" smtClean="0"/>
              <a:t>cannot </a:t>
            </a:r>
            <a:r>
              <a:rPr lang="en-GB" dirty="0"/>
              <a:t>receive a total &gt;30% of funding (*&gt;50% clinical trials)</a:t>
            </a:r>
          </a:p>
          <a:p>
            <a:pPr marL="0" indent="0">
              <a:buNone/>
            </a:pPr>
            <a:endParaRPr lang="en-GB" sz="900" dirty="0"/>
          </a:p>
          <a:p>
            <a:pPr marL="0" indent="0">
              <a:buNone/>
            </a:pPr>
            <a:r>
              <a:rPr lang="en-GB" dirty="0"/>
              <a:t>A company may be involved in up to 3 applications but can only lead in one</a:t>
            </a:r>
          </a:p>
          <a:p>
            <a:pPr marL="0" indent="0">
              <a:buNone/>
            </a:pPr>
            <a:endParaRPr lang="en-GB" sz="900" dirty="0"/>
          </a:p>
          <a:p>
            <a:pPr marL="0" indent="0">
              <a:buNone/>
            </a:pPr>
            <a:r>
              <a:rPr lang="en-GB" dirty="0"/>
              <a:t>Funding levels vary by company category – see </a:t>
            </a:r>
            <a:r>
              <a:rPr lang="en-GB" b="1" dirty="0"/>
              <a:t>funding rules</a:t>
            </a:r>
          </a:p>
          <a:p>
            <a:pPr marL="0" indent="0">
              <a:buNone/>
            </a:pPr>
            <a:endParaRPr lang="en-GB" sz="900" b="1" dirty="0"/>
          </a:p>
          <a:p>
            <a:pPr marL="0" indent="0">
              <a:buNone/>
            </a:pPr>
            <a:r>
              <a:rPr lang="en-GB" b="1" dirty="0"/>
              <a:t>* All projects must involve an SME</a:t>
            </a:r>
          </a:p>
        </p:txBody>
      </p:sp>
    </p:spTree>
    <p:extLst>
      <p:ext uri="{BB962C8B-B14F-4D97-AF65-F5344CB8AC3E}">
        <p14:creationId xmlns:p14="http://schemas.microsoft.com/office/powerpoint/2010/main" val="167904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Innovation is the key driver of productivity</a:t>
            </a:r>
            <a:endParaRPr lang="en-GB" sz="3600" dirty="0">
              <a:solidFill>
                <a:srgbClr val="792B8B"/>
              </a:solidFill>
              <a:latin typeface="+mj-lt"/>
              <a:cs typeface="Arial"/>
            </a:endParaRPr>
          </a:p>
        </p:txBody>
      </p:sp>
      <p:sp>
        <p:nvSpPr>
          <p:cNvPr id="3" name="TextBox 2"/>
          <p:cNvSpPr txBox="1"/>
          <p:nvPr/>
        </p:nvSpPr>
        <p:spPr>
          <a:xfrm>
            <a:off x="323144" y="1129451"/>
            <a:ext cx="4998156" cy="5416868"/>
          </a:xfrm>
          <a:prstGeom prst="rect">
            <a:avLst/>
          </a:prstGeom>
          <a:noFill/>
        </p:spPr>
        <p:txBody>
          <a:bodyPr wrap="square" rtlCol="0">
            <a:spAutoFit/>
          </a:bodyPr>
          <a:lstStyle/>
          <a:p>
            <a:pPr marL="457200" indent="-457200">
              <a:buFont typeface="Wingdings" charset="2"/>
              <a:buChar char="§"/>
            </a:pPr>
            <a:r>
              <a:rPr lang="en-US" sz="2800" dirty="0">
                <a:solidFill>
                  <a:schemeClr val="tx1">
                    <a:lumMod val="65000"/>
                    <a:lumOff val="35000"/>
                  </a:schemeClr>
                </a:solidFill>
              </a:rPr>
              <a:t>Innovation contributes up to </a:t>
            </a:r>
            <a:r>
              <a:rPr lang="en-US" sz="2800" b="1" dirty="0">
                <a:solidFill>
                  <a:srgbClr val="792B8B"/>
                </a:solidFill>
              </a:rPr>
              <a:t>50% of all </a:t>
            </a:r>
            <a:r>
              <a:rPr lang="en-US" sz="2800" b="1" dirty="0" err="1">
                <a:solidFill>
                  <a:srgbClr val="792B8B"/>
                </a:solidFill>
              </a:rPr>
              <a:t>labour</a:t>
            </a:r>
            <a:r>
              <a:rPr lang="en-US" sz="2800" b="1" dirty="0">
                <a:solidFill>
                  <a:srgbClr val="792B8B"/>
                </a:solidFill>
              </a:rPr>
              <a:t> productivity </a:t>
            </a:r>
            <a:r>
              <a:rPr lang="en-US" sz="2800" b="1" dirty="0" smtClean="0">
                <a:solidFill>
                  <a:srgbClr val="792B8B"/>
                </a:solidFill>
              </a:rPr>
              <a:t>growth</a:t>
            </a:r>
          </a:p>
          <a:p>
            <a:pPr marL="457200" indent="-457200">
              <a:buFont typeface="Wingdings" charset="2"/>
              <a:buChar char="§"/>
            </a:pPr>
            <a:endParaRPr lang="en-US" sz="2800" dirty="0">
              <a:solidFill>
                <a:schemeClr val="tx1">
                  <a:lumMod val="65000"/>
                  <a:lumOff val="35000"/>
                </a:schemeClr>
              </a:solidFill>
            </a:endParaRPr>
          </a:p>
          <a:p>
            <a:pPr marL="457200" indent="-457200">
              <a:buFont typeface="Wingdings" charset="2"/>
              <a:buChar char="§"/>
            </a:pPr>
            <a:r>
              <a:rPr lang="en-US" sz="2800" dirty="0" smtClean="0">
                <a:solidFill>
                  <a:schemeClr val="tx1">
                    <a:lumMod val="65000"/>
                    <a:lumOff val="35000"/>
                  </a:schemeClr>
                </a:solidFill>
              </a:rPr>
              <a:t>Firms </a:t>
            </a:r>
            <a:r>
              <a:rPr lang="en-US" sz="2800" dirty="0">
                <a:solidFill>
                  <a:schemeClr val="tx1">
                    <a:lumMod val="65000"/>
                    <a:lumOff val="35000"/>
                  </a:schemeClr>
                </a:solidFill>
              </a:rPr>
              <a:t>that </a:t>
            </a:r>
            <a:r>
              <a:rPr lang="en-US" sz="2800" b="1" dirty="0">
                <a:solidFill>
                  <a:srgbClr val="792B8B"/>
                </a:solidFill>
              </a:rPr>
              <a:t>persistently invest in R&amp;D</a:t>
            </a:r>
            <a:r>
              <a:rPr lang="en-US" sz="2800" dirty="0">
                <a:solidFill>
                  <a:schemeClr val="tx1">
                    <a:lumMod val="65000"/>
                    <a:lumOff val="35000"/>
                  </a:schemeClr>
                </a:solidFill>
              </a:rPr>
              <a:t> </a:t>
            </a:r>
            <a:r>
              <a:rPr lang="en-US" sz="2800" dirty="0" smtClean="0">
                <a:solidFill>
                  <a:schemeClr val="tx1">
                    <a:lumMod val="65000"/>
                    <a:lumOff val="35000"/>
                  </a:schemeClr>
                </a:solidFill>
              </a:rPr>
              <a:t>have:</a:t>
            </a:r>
          </a:p>
          <a:p>
            <a:pPr marL="457200" indent="-457200">
              <a:buFont typeface="Wingdings" charset="2"/>
              <a:buChar char="§"/>
            </a:pPr>
            <a:endParaRPr lang="en-US" sz="1000" dirty="0" smtClean="0">
              <a:solidFill>
                <a:schemeClr val="tx1">
                  <a:lumMod val="65000"/>
                  <a:lumOff val="35000"/>
                </a:schemeClr>
              </a:solidFill>
            </a:endParaRPr>
          </a:p>
          <a:p>
            <a:pPr marL="914400" lvl="1" indent="-457200">
              <a:buClr>
                <a:schemeClr val="tx1">
                  <a:lumMod val="65000"/>
                  <a:lumOff val="35000"/>
                </a:schemeClr>
              </a:buClr>
              <a:buFont typeface="Wingdings" charset="2"/>
              <a:buChar char="§"/>
            </a:pPr>
            <a:r>
              <a:rPr lang="en-US" sz="2800" b="1" dirty="0" smtClean="0">
                <a:solidFill>
                  <a:srgbClr val="792B8B"/>
                </a:solidFill>
              </a:rPr>
              <a:t>Higher </a:t>
            </a:r>
            <a:r>
              <a:rPr lang="en-US" sz="2800" b="1" dirty="0">
                <a:solidFill>
                  <a:srgbClr val="792B8B"/>
                </a:solidFill>
              </a:rPr>
              <a:t>productivity </a:t>
            </a:r>
            <a:r>
              <a:rPr lang="en-US" sz="2800" dirty="0">
                <a:solidFill>
                  <a:schemeClr val="tx1">
                    <a:lumMod val="65000"/>
                    <a:lumOff val="35000"/>
                  </a:schemeClr>
                </a:solidFill>
              </a:rPr>
              <a:t>(13% higher than those who don’t invest at all</a:t>
            </a:r>
            <a:r>
              <a:rPr lang="en-US" sz="2800" dirty="0" smtClean="0">
                <a:solidFill>
                  <a:schemeClr val="tx1">
                    <a:lumMod val="65000"/>
                    <a:lumOff val="35000"/>
                  </a:schemeClr>
                </a:solidFill>
              </a:rPr>
              <a:t>)</a:t>
            </a:r>
          </a:p>
          <a:p>
            <a:pPr marL="914400" lvl="1" indent="-457200">
              <a:buClr>
                <a:schemeClr val="tx1">
                  <a:lumMod val="65000"/>
                  <a:lumOff val="35000"/>
                </a:schemeClr>
              </a:buClr>
              <a:buFont typeface="Wingdings" charset="2"/>
              <a:buChar char="§"/>
            </a:pPr>
            <a:r>
              <a:rPr lang="en-US" sz="2800" b="1" dirty="0">
                <a:solidFill>
                  <a:srgbClr val="792B8B"/>
                </a:solidFill>
              </a:rPr>
              <a:t>B</a:t>
            </a:r>
            <a:r>
              <a:rPr lang="en-US" sz="2800" b="1" dirty="0" smtClean="0">
                <a:solidFill>
                  <a:srgbClr val="792B8B"/>
                </a:solidFill>
              </a:rPr>
              <a:t>etter value-added </a:t>
            </a:r>
            <a:r>
              <a:rPr lang="en-US" sz="2800" dirty="0">
                <a:solidFill>
                  <a:schemeClr val="tx1">
                    <a:lumMod val="65000"/>
                    <a:lumOff val="35000"/>
                  </a:schemeClr>
                </a:solidFill>
              </a:rPr>
              <a:t>per </a:t>
            </a:r>
            <a:r>
              <a:rPr lang="en-US" sz="2800" dirty="0" smtClean="0">
                <a:solidFill>
                  <a:schemeClr val="tx1">
                    <a:lumMod val="65000"/>
                    <a:lumOff val="35000"/>
                  </a:schemeClr>
                </a:solidFill>
              </a:rPr>
              <a:t>employee</a:t>
            </a:r>
            <a:endParaRPr lang="en-US" sz="2800" dirty="0">
              <a:solidFill>
                <a:schemeClr val="tx1">
                  <a:lumMod val="65000"/>
                  <a:lumOff val="35000"/>
                </a:schemeClr>
              </a:solidFill>
            </a:endParaRPr>
          </a:p>
          <a:p>
            <a:pPr marL="914400" lvl="1" indent="-457200">
              <a:buFont typeface="Wingdings" charset="2"/>
              <a:buChar char="§"/>
            </a:pPr>
            <a:r>
              <a:rPr lang="en-US" sz="2800" dirty="0" smtClean="0">
                <a:solidFill>
                  <a:schemeClr val="tx1">
                    <a:lumMod val="65000"/>
                    <a:lumOff val="35000"/>
                  </a:schemeClr>
                </a:solidFill>
              </a:rPr>
              <a:t>More </a:t>
            </a:r>
            <a:r>
              <a:rPr lang="en-US" sz="2800" b="1" dirty="0" smtClean="0">
                <a:solidFill>
                  <a:srgbClr val="792B8B"/>
                </a:solidFill>
              </a:rPr>
              <a:t>exports</a:t>
            </a:r>
          </a:p>
        </p:txBody>
      </p:sp>
      <p:pic>
        <p:nvPicPr>
          <p:cNvPr id="4" name="Picture 3" descr="tsb_2545252744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02813" y="4450991"/>
            <a:ext cx="3740941" cy="2504921"/>
          </a:xfrm>
          <a:prstGeom prst="rect">
            <a:avLst/>
          </a:prstGeom>
        </p:spPr>
      </p:pic>
      <p:pic>
        <p:nvPicPr>
          <p:cNvPr id="5" name="Picture 4" descr="tsb_2674961124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02813" y="1917520"/>
            <a:ext cx="3751797" cy="2500903"/>
          </a:xfrm>
          <a:prstGeom prst="rect">
            <a:avLst/>
          </a:prstGeom>
        </p:spPr>
      </p:pic>
    </p:spTree>
    <p:extLst>
      <p:ext uri="{BB962C8B-B14F-4D97-AF65-F5344CB8AC3E}">
        <p14:creationId xmlns:p14="http://schemas.microsoft.com/office/powerpoint/2010/main" val="979937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Health &amp; Life Sciences Competition  </a:t>
            </a:r>
            <a:br>
              <a:rPr lang="en-US" b="1" dirty="0" smtClean="0"/>
            </a:br>
            <a:r>
              <a:rPr lang="en-US" b="1" dirty="0" smtClean="0"/>
              <a:t>SCOPE</a:t>
            </a:r>
            <a:endParaRPr lang="en-US" b="1" dirty="0"/>
          </a:p>
        </p:txBody>
      </p:sp>
      <p:sp>
        <p:nvSpPr>
          <p:cNvPr id="5" name="Text Placeholder 2"/>
          <p:cNvSpPr>
            <a:spLocks noGrp="1"/>
          </p:cNvSpPr>
          <p:nvPr>
            <p:ph idx="1"/>
          </p:nvPr>
        </p:nvSpPr>
        <p:spPr>
          <a:xfrm>
            <a:off x="457200" y="1886412"/>
            <a:ext cx="8351134" cy="4896092"/>
          </a:xfrm>
        </p:spPr>
        <p:txBody>
          <a:bodyPr>
            <a:normAutofit/>
          </a:bodyPr>
          <a:lstStyle/>
          <a:p>
            <a:pPr marL="0" indent="0" algn="just">
              <a:buNone/>
            </a:pPr>
            <a:r>
              <a:rPr lang="en-GB" dirty="0"/>
              <a:t>The aim of this competition is to stimulate innovation in H&amp;LS. </a:t>
            </a:r>
            <a:endParaRPr lang="en-GB" dirty="0" smtClean="0"/>
          </a:p>
          <a:p>
            <a:pPr marL="0" indent="0" algn="just">
              <a:buNone/>
            </a:pPr>
            <a:r>
              <a:rPr lang="en-GB" dirty="0" smtClean="0"/>
              <a:t>Projects </a:t>
            </a:r>
            <a:r>
              <a:rPr lang="en-GB" dirty="0"/>
              <a:t>must cover at least one of the following Innovate UK priority areas</a:t>
            </a:r>
            <a:r>
              <a:rPr lang="en-GB" dirty="0" smtClean="0"/>
              <a:t>:</a:t>
            </a:r>
            <a:r>
              <a:rPr lang="en-GB" dirty="0"/>
              <a:t> </a:t>
            </a:r>
            <a:endParaRPr lang="en-US" dirty="0"/>
          </a:p>
          <a:p>
            <a:pPr algn="just"/>
            <a:endParaRPr lang="en-US" dirty="0"/>
          </a:p>
          <a:p>
            <a:pPr algn="just"/>
            <a:r>
              <a:rPr lang="en-GB" dirty="0" smtClean="0"/>
              <a:t>Increase </a:t>
            </a:r>
            <a:r>
              <a:rPr lang="en-GB" dirty="0"/>
              <a:t>yield, quality and sustainability in agricultural food production </a:t>
            </a:r>
            <a:endParaRPr lang="en-GB" dirty="0" smtClean="0"/>
          </a:p>
          <a:p>
            <a:pPr algn="just"/>
            <a:endParaRPr lang="en-US" sz="1400" dirty="0"/>
          </a:p>
          <a:p>
            <a:pPr lvl="0" algn="just"/>
            <a:r>
              <a:rPr lang="en-GB" dirty="0"/>
              <a:t>I</a:t>
            </a:r>
            <a:r>
              <a:rPr lang="en-GB" dirty="0" smtClean="0"/>
              <a:t>mprove </a:t>
            </a:r>
            <a:r>
              <a:rPr lang="en-GB" dirty="0"/>
              <a:t>precision medicine, advanced therapies, preclinical technologies and biosciences in healthcare </a:t>
            </a:r>
            <a:endParaRPr lang="en-GB" dirty="0" smtClean="0"/>
          </a:p>
          <a:p>
            <a:pPr marL="0" indent="0" algn="just">
              <a:buNone/>
            </a:pPr>
            <a:endParaRPr lang="en-US" dirty="0"/>
          </a:p>
          <a:p>
            <a:pPr marL="0" indent="0" algn="just">
              <a:buNone/>
            </a:pPr>
            <a:r>
              <a:rPr lang="en-GB" dirty="0" smtClean="0"/>
              <a:t>Proposals </a:t>
            </a:r>
            <a:r>
              <a:rPr lang="en-GB" dirty="0"/>
              <a:t>should indicate how projects will enable a step change in competitiveness and productivity for at least one UK SME involved in the project. </a:t>
            </a:r>
            <a:endParaRPr lang="en-US" dirty="0"/>
          </a:p>
        </p:txBody>
      </p:sp>
    </p:spTree>
    <p:extLst>
      <p:ext uri="{BB962C8B-B14F-4D97-AF65-F5344CB8AC3E}">
        <p14:creationId xmlns:p14="http://schemas.microsoft.com/office/powerpoint/2010/main" val="1773664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3" y="8421"/>
            <a:ext cx="8229600" cy="755508"/>
          </a:xfrm>
        </p:spPr>
        <p:txBody>
          <a:bodyPr>
            <a:normAutofit/>
          </a:bodyPr>
          <a:lstStyle/>
          <a:p>
            <a:pPr algn="ctr"/>
            <a:r>
              <a:rPr lang="en-US" b="1" dirty="0" smtClean="0"/>
              <a:t>Health &amp; Life Sciences </a:t>
            </a:r>
            <a:r>
              <a:rPr lang="en-US" b="1" smtClean="0"/>
              <a:t>Competition  SCOPE</a:t>
            </a:r>
            <a:endParaRPr lang="en-US" b="1" dirty="0"/>
          </a:p>
        </p:txBody>
      </p:sp>
      <p:sp>
        <p:nvSpPr>
          <p:cNvPr id="5" name="Text Placeholder 2"/>
          <p:cNvSpPr>
            <a:spLocks noGrp="1"/>
          </p:cNvSpPr>
          <p:nvPr>
            <p:ph idx="1"/>
          </p:nvPr>
        </p:nvSpPr>
        <p:spPr>
          <a:xfrm>
            <a:off x="219918" y="763929"/>
            <a:ext cx="8773609" cy="4896092"/>
          </a:xfrm>
        </p:spPr>
        <p:txBody>
          <a:bodyPr>
            <a:noAutofit/>
          </a:bodyPr>
          <a:lstStyle/>
          <a:p>
            <a:pPr marL="0" indent="0">
              <a:buNone/>
            </a:pPr>
            <a:r>
              <a:rPr lang="en-GB" sz="1600" dirty="0"/>
              <a:t>We encourage applications featuring</a:t>
            </a:r>
            <a:r>
              <a:rPr lang="en-GB" sz="1600" dirty="0" smtClean="0"/>
              <a:t>:</a:t>
            </a:r>
            <a:endParaRPr lang="en-US" sz="1600" dirty="0"/>
          </a:p>
          <a:p>
            <a:pPr marL="0" indent="0">
              <a:buNone/>
            </a:pPr>
            <a:r>
              <a:rPr lang="en-GB" sz="1600" b="1" i="1" dirty="0"/>
              <a:t>Increasing agricultural </a:t>
            </a:r>
            <a:r>
              <a:rPr lang="en-GB" sz="1600" b="1" i="1" dirty="0" smtClean="0"/>
              <a:t>productivity:</a:t>
            </a:r>
            <a:r>
              <a:rPr lang="en-US" sz="1600" dirty="0" smtClean="0"/>
              <a:t>, </a:t>
            </a:r>
          </a:p>
          <a:p>
            <a:r>
              <a:rPr lang="en-GB" sz="1600" dirty="0" smtClean="0"/>
              <a:t>advanced </a:t>
            </a:r>
            <a:r>
              <a:rPr lang="en-GB" sz="1600" dirty="0"/>
              <a:t>and precision engineering </a:t>
            </a:r>
            <a:r>
              <a:rPr lang="en-US" sz="1600" dirty="0" smtClean="0"/>
              <a:t>, </a:t>
            </a:r>
            <a:r>
              <a:rPr lang="en-GB" sz="1600" dirty="0" smtClean="0"/>
              <a:t>fighting </a:t>
            </a:r>
            <a:r>
              <a:rPr lang="en-GB" sz="1600" dirty="0"/>
              <a:t>agro-chemical and antimicrobial </a:t>
            </a:r>
            <a:r>
              <a:rPr lang="en-GB" sz="1600" dirty="0" smtClean="0"/>
              <a:t>resistance</a:t>
            </a:r>
            <a:r>
              <a:rPr lang="en-US" sz="1600" dirty="0" smtClean="0"/>
              <a:t>, </a:t>
            </a:r>
            <a:r>
              <a:rPr lang="en-GB" sz="1600" dirty="0" smtClean="0"/>
              <a:t>enhanced resilience to biotic and abiotic stress</a:t>
            </a:r>
            <a:r>
              <a:rPr lang="en-US" sz="1600" dirty="0" smtClean="0"/>
              <a:t>, </a:t>
            </a:r>
            <a:r>
              <a:rPr lang="en-GB" sz="1600" dirty="0" smtClean="0"/>
              <a:t>individualised livestock/aquaculture nutrition and healthcare</a:t>
            </a:r>
            <a:r>
              <a:rPr lang="en-US" sz="1600" dirty="0" smtClean="0"/>
              <a:t>, </a:t>
            </a:r>
            <a:r>
              <a:rPr lang="en-GB" sz="1600" dirty="0" smtClean="0"/>
              <a:t>novel genetics and breeding</a:t>
            </a:r>
            <a:endParaRPr lang="en-GB" sz="1600" b="1" i="1" dirty="0" smtClean="0"/>
          </a:p>
          <a:p>
            <a:pPr marL="0" indent="0">
              <a:buNone/>
            </a:pPr>
            <a:r>
              <a:rPr lang="en-GB" sz="1600" b="1" i="1" dirty="0" smtClean="0"/>
              <a:t>Improved </a:t>
            </a:r>
            <a:r>
              <a:rPr lang="en-GB" sz="1600" b="1" i="1" dirty="0"/>
              <a:t>food quality and sustainability:</a:t>
            </a:r>
            <a:endParaRPr lang="en-US" sz="1600" dirty="0"/>
          </a:p>
          <a:p>
            <a:pPr lvl="0"/>
            <a:r>
              <a:rPr lang="en-GB" sz="1600" dirty="0"/>
              <a:t>authenticity and </a:t>
            </a:r>
            <a:r>
              <a:rPr lang="en-GB" sz="1600" dirty="0" smtClean="0"/>
              <a:t>traceability</a:t>
            </a:r>
            <a:r>
              <a:rPr lang="en-US" sz="1600" dirty="0" smtClean="0"/>
              <a:t>, </a:t>
            </a:r>
            <a:r>
              <a:rPr lang="en-GB" sz="1600" dirty="0" smtClean="0"/>
              <a:t>enhanced </a:t>
            </a:r>
            <a:r>
              <a:rPr lang="en-GB" sz="1600" dirty="0"/>
              <a:t>nutritional </a:t>
            </a:r>
            <a:r>
              <a:rPr lang="en-GB" sz="1600" dirty="0" smtClean="0"/>
              <a:t>value</a:t>
            </a:r>
            <a:r>
              <a:rPr lang="en-US" sz="1600" dirty="0" smtClean="0"/>
              <a:t>, </a:t>
            </a:r>
            <a:r>
              <a:rPr lang="en-GB" sz="1600" dirty="0" smtClean="0"/>
              <a:t>food safety</a:t>
            </a:r>
            <a:r>
              <a:rPr lang="en-US" sz="1600" dirty="0" smtClean="0"/>
              <a:t>, </a:t>
            </a:r>
            <a:r>
              <a:rPr lang="en-GB" sz="1600" dirty="0" smtClean="0"/>
              <a:t>modern </a:t>
            </a:r>
            <a:r>
              <a:rPr lang="en-GB" sz="1600" dirty="0"/>
              <a:t>methods of food </a:t>
            </a:r>
            <a:r>
              <a:rPr lang="en-GB" sz="1600" dirty="0" smtClean="0"/>
              <a:t>manufacturing</a:t>
            </a:r>
            <a:r>
              <a:rPr lang="en-US" sz="1600" dirty="0" smtClean="0"/>
              <a:t>, </a:t>
            </a:r>
            <a:r>
              <a:rPr lang="en-GB" sz="1600" dirty="0" smtClean="0"/>
              <a:t>new </a:t>
            </a:r>
            <a:r>
              <a:rPr lang="en-GB" sz="1600" dirty="0"/>
              <a:t>and smarter </a:t>
            </a:r>
            <a:r>
              <a:rPr lang="en-GB" sz="1600" dirty="0" smtClean="0"/>
              <a:t>ingredients</a:t>
            </a:r>
            <a:r>
              <a:rPr lang="en-US" sz="1600" dirty="0" smtClean="0"/>
              <a:t>, </a:t>
            </a:r>
            <a:r>
              <a:rPr lang="en-GB" sz="1600" dirty="0" smtClean="0"/>
              <a:t>protein </a:t>
            </a:r>
            <a:r>
              <a:rPr lang="en-GB" sz="1600" dirty="0"/>
              <a:t>development </a:t>
            </a:r>
            <a:r>
              <a:rPr lang="en-US" sz="1600" dirty="0" smtClean="0"/>
              <a:t>, </a:t>
            </a:r>
            <a:r>
              <a:rPr lang="en-GB" sz="1600" dirty="0" smtClean="0"/>
              <a:t>smarter packaging</a:t>
            </a:r>
            <a:endParaRPr lang="en-GB" sz="1600" b="1" i="1" dirty="0" smtClean="0"/>
          </a:p>
          <a:p>
            <a:pPr marL="0" indent="0">
              <a:buNone/>
            </a:pPr>
            <a:r>
              <a:rPr lang="en-GB" sz="1600" b="1" i="1" dirty="0" smtClean="0"/>
              <a:t>Precision </a:t>
            </a:r>
            <a:r>
              <a:rPr lang="en-GB" sz="1600" b="1" i="1" dirty="0"/>
              <a:t>medicine:</a:t>
            </a:r>
            <a:endParaRPr lang="en-US" sz="1600" dirty="0"/>
          </a:p>
          <a:p>
            <a:pPr lvl="0"/>
            <a:r>
              <a:rPr lang="en-GB" sz="1600" dirty="0"/>
              <a:t>paediatrics and child </a:t>
            </a:r>
            <a:r>
              <a:rPr lang="en-GB" sz="1600" dirty="0" smtClean="0"/>
              <a:t>health</a:t>
            </a:r>
            <a:r>
              <a:rPr lang="en-US" sz="1600" dirty="0" smtClean="0"/>
              <a:t>, </a:t>
            </a:r>
            <a:r>
              <a:rPr lang="en-GB" sz="1600" dirty="0" smtClean="0"/>
              <a:t>stratification </a:t>
            </a:r>
            <a:r>
              <a:rPr lang="en-GB" sz="1600" dirty="0"/>
              <a:t>in primary care and the community, including direct-to-consumer </a:t>
            </a:r>
            <a:r>
              <a:rPr lang="en-GB" sz="1600" dirty="0" smtClean="0"/>
              <a:t>products</a:t>
            </a:r>
            <a:r>
              <a:rPr lang="en-US" sz="1600" dirty="0" smtClean="0"/>
              <a:t>, </a:t>
            </a:r>
            <a:r>
              <a:rPr lang="en-GB" sz="1600" dirty="0" smtClean="0"/>
              <a:t>companion diagnostics</a:t>
            </a:r>
            <a:r>
              <a:rPr lang="en-US" sz="1600" dirty="0" smtClean="0"/>
              <a:t>, </a:t>
            </a:r>
            <a:r>
              <a:rPr lang="en-GB" sz="1600" dirty="0" smtClean="0"/>
              <a:t>antimicrobial resistance</a:t>
            </a:r>
            <a:r>
              <a:rPr lang="en-US" sz="1600" dirty="0" smtClean="0"/>
              <a:t>, </a:t>
            </a:r>
            <a:r>
              <a:rPr lang="en-GB" sz="1600" dirty="0" smtClean="0"/>
              <a:t>precision </a:t>
            </a:r>
            <a:r>
              <a:rPr lang="en-GB" sz="1600" dirty="0"/>
              <a:t>medicine and advanced therapies </a:t>
            </a:r>
            <a:endParaRPr lang="en-GB" sz="1600" b="1" i="1" dirty="0" smtClean="0"/>
          </a:p>
          <a:p>
            <a:pPr marL="0" indent="0">
              <a:buNone/>
            </a:pPr>
            <a:r>
              <a:rPr lang="en-GB" sz="1600" b="1" i="1" dirty="0" smtClean="0"/>
              <a:t>Advanced </a:t>
            </a:r>
            <a:r>
              <a:rPr lang="en-GB" sz="1600" b="1" i="1" dirty="0"/>
              <a:t>therapies:</a:t>
            </a:r>
            <a:endParaRPr lang="en-US" sz="1600" dirty="0"/>
          </a:p>
          <a:p>
            <a:pPr lvl="0"/>
            <a:r>
              <a:rPr lang="en-GB" sz="1600" dirty="0"/>
              <a:t>preclinical testing and advanced </a:t>
            </a:r>
            <a:r>
              <a:rPr lang="en-GB" sz="1600" dirty="0" smtClean="0"/>
              <a:t>therapies</a:t>
            </a:r>
            <a:r>
              <a:rPr lang="en-US" sz="1600" dirty="0" smtClean="0"/>
              <a:t>, </a:t>
            </a:r>
            <a:r>
              <a:rPr lang="en-GB" sz="1600" dirty="0" smtClean="0"/>
              <a:t>preparation </a:t>
            </a:r>
            <a:r>
              <a:rPr lang="en-GB" sz="1600" dirty="0"/>
              <a:t>and execution of early clinical </a:t>
            </a:r>
            <a:r>
              <a:rPr lang="en-GB" sz="1600" dirty="0" smtClean="0"/>
              <a:t>trials</a:t>
            </a:r>
            <a:r>
              <a:rPr lang="en-US" sz="1600" dirty="0" smtClean="0"/>
              <a:t>, </a:t>
            </a:r>
            <a:r>
              <a:rPr lang="en-GB" sz="1600" dirty="0" smtClean="0"/>
              <a:t>developing </a:t>
            </a:r>
            <a:r>
              <a:rPr lang="en-GB" sz="1600" dirty="0"/>
              <a:t>tools and technologies that help new therapies launch in the health sector </a:t>
            </a:r>
            <a:endParaRPr lang="en-GB" sz="1600" b="1" i="1" dirty="0" smtClean="0"/>
          </a:p>
          <a:p>
            <a:pPr marL="0" indent="0">
              <a:buNone/>
            </a:pPr>
            <a:r>
              <a:rPr lang="en-GB" sz="1600" b="1" i="1" dirty="0" smtClean="0"/>
              <a:t>Preclinical </a:t>
            </a:r>
            <a:r>
              <a:rPr lang="en-GB" sz="1600" b="1" i="1" dirty="0"/>
              <a:t>technologies:</a:t>
            </a:r>
            <a:endParaRPr lang="en-US" sz="1600" dirty="0"/>
          </a:p>
          <a:p>
            <a:pPr lvl="0"/>
            <a:r>
              <a:rPr lang="en-GB" sz="1600" dirty="0"/>
              <a:t>developing and validating new </a:t>
            </a:r>
            <a:r>
              <a:rPr lang="en-GB" sz="1600" i="1" dirty="0"/>
              <a:t>in </a:t>
            </a:r>
            <a:r>
              <a:rPr lang="en-GB" sz="1600" i="1" dirty="0" err="1"/>
              <a:t>silico</a:t>
            </a:r>
            <a:r>
              <a:rPr lang="en-GB" sz="1600" i="1" dirty="0"/>
              <a:t>, in vitro and in vivo</a:t>
            </a:r>
            <a:r>
              <a:rPr lang="en-GB" sz="1600" dirty="0"/>
              <a:t> medicines testing before human </a:t>
            </a:r>
            <a:r>
              <a:rPr lang="en-GB" sz="1600" dirty="0" smtClean="0"/>
              <a:t>trials</a:t>
            </a:r>
            <a:r>
              <a:rPr lang="en-US" sz="1600" dirty="0" smtClean="0"/>
              <a:t>, </a:t>
            </a:r>
            <a:r>
              <a:rPr lang="en-GB" sz="1600" dirty="0" smtClean="0"/>
              <a:t>techniques </a:t>
            </a:r>
            <a:r>
              <a:rPr lang="en-GB" sz="1600" dirty="0"/>
              <a:t>to improve success and safety in drug discovery </a:t>
            </a:r>
            <a:r>
              <a:rPr lang="en-US" sz="1600" dirty="0" smtClean="0"/>
              <a:t>, </a:t>
            </a:r>
            <a:r>
              <a:rPr lang="en-GB" sz="1600" dirty="0" smtClean="0"/>
              <a:t>approaches </a:t>
            </a:r>
            <a:r>
              <a:rPr lang="en-GB" sz="1600" dirty="0"/>
              <a:t>relevant to the agrichemical, chemical and personal care </a:t>
            </a:r>
            <a:r>
              <a:rPr lang="en-GB" sz="1600" dirty="0" smtClean="0"/>
              <a:t>industries</a:t>
            </a:r>
            <a:endParaRPr lang="en-GB" sz="1600" b="1" dirty="0" smtClean="0"/>
          </a:p>
          <a:p>
            <a:pPr marL="0" indent="0">
              <a:buNone/>
            </a:pPr>
            <a:r>
              <a:rPr lang="en-GB" sz="1600" b="1" dirty="0" smtClean="0"/>
              <a:t>Biosciences</a:t>
            </a:r>
            <a:r>
              <a:rPr lang="en-GB" sz="1600" b="1" dirty="0"/>
              <a:t>:</a:t>
            </a:r>
            <a:endParaRPr lang="en-US" sz="1600" dirty="0"/>
          </a:p>
          <a:p>
            <a:pPr lvl="0"/>
            <a:r>
              <a:rPr lang="en-GB" sz="1600" dirty="0"/>
              <a:t>synthetic </a:t>
            </a:r>
            <a:r>
              <a:rPr lang="en-GB" sz="1600" dirty="0" smtClean="0"/>
              <a:t>biology</a:t>
            </a:r>
            <a:r>
              <a:rPr lang="en-US" sz="1600" dirty="0" smtClean="0"/>
              <a:t>, </a:t>
            </a:r>
            <a:r>
              <a:rPr lang="en-GB" sz="1600" dirty="0" smtClean="0"/>
              <a:t>computational </a:t>
            </a:r>
            <a:r>
              <a:rPr lang="en-GB" sz="1600" dirty="0"/>
              <a:t>systems </a:t>
            </a:r>
            <a:r>
              <a:rPr lang="en-GB" sz="1600" dirty="0" smtClean="0"/>
              <a:t>biology</a:t>
            </a:r>
            <a:r>
              <a:rPr lang="en-US" sz="1600" dirty="0" smtClean="0"/>
              <a:t>, </a:t>
            </a:r>
            <a:r>
              <a:rPr lang="en-GB" sz="1600" dirty="0" smtClean="0"/>
              <a:t>characterisation </a:t>
            </a:r>
            <a:r>
              <a:rPr lang="en-GB" sz="1600" dirty="0"/>
              <a:t>and discovery </a:t>
            </a:r>
            <a:r>
              <a:rPr lang="en-GB" sz="1600" dirty="0" smtClean="0"/>
              <a:t>tools</a:t>
            </a:r>
            <a:r>
              <a:rPr lang="en-US" sz="1600" dirty="0" smtClean="0"/>
              <a:t>, </a:t>
            </a:r>
            <a:r>
              <a:rPr lang="en-GB" sz="1600" dirty="0" smtClean="0"/>
              <a:t>bio-based </a:t>
            </a:r>
            <a:r>
              <a:rPr lang="en-GB" sz="1600" dirty="0"/>
              <a:t>and sustainable </a:t>
            </a:r>
            <a:r>
              <a:rPr lang="en-GB" sz="1600" dirty="0" smtClean="0"/>
              <a:t>solutions</a:t>
            </a:r>
            <a:r>
              <a:rPr lang="en-US" sz="1600" dirty="0"/>
              <a:t> </a:t>
            </a:r>
          </a:p>
        </p:txBody>
      </p:sp>
    </p:spTree>
    <p:extLst>
      <p:ext uri="{BB962C8B-B14F-4D97-AF65-F5344CB8AC3E}">
        <p14:creationId xmlns:p14="http://schemas.microsoft.com/office/powerpoint/2010/main" val="108288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68" y="89443"/>
            <a:ext cx="8565266" cy="674486"/>
          </a:xfrm>
        </p:spPr>
        <p:txBody>
          <a:bodyPr>
            <a:normAutofit/>
          </a:bodyPr>
          <a:lstStyle/>
          <a:p>
            <a:pPr algn="ctr"/>
            <a:r>
              <a:rPr lang="en-US" sz="3000" b="1" dirty="0" smtClean="0"/>
              <a:t>Health &amp; Life Sciences Competition  OUT OF SCOPE</a:t>
            </a:r>
            <a:endParaRPr lang="en-US" sz="3000" b="1" dirty="0"/>
          </a:p>
        </p:txBody>
      </p:sp>
      <p:sp>
        <p:nvSpPr>
          <p:cNvPr id="5" name="Text Placeholder 2"/>
          <p:cNvSpPr>
            <a:spLocks noGrp="1"/>
          </p:cNvSpPr>
          <p:nvPr>
            <p:ph idx="1"/>
          </p:nvPr>
        </p:nvSpPr>
        <p:spPr>
          <a:xfrm>
            <a:off x="243068" y="763929"/>
            <a:ext cx="8565266" cy="4896092"/>
          </a:xfrm>
        </p:spPr>
        <p:txBody>
          <a:bodyPr>
            <a:noAutofit/>
          </a:bodyPr>
          <a:lstStyle/>
          <a:p>
            <a:pPr marL="0" indent="0">
              <a:buNone/>
            </a:pPr>
            <a:r>
              <a:rPr lang="en-GB" sz="1400" b="1" i="1" dirty="0"/>
              <a:t>Increasing agricultural productivity</a:t>
            </a:r>
            <a:r>
              <a:rPr lang="en-GB" sz="1400" b="1" i="1" dirty="0" smtClean="0"/>
              <a:t>:</a:t>
            </a:r>
            <a:endParaRPr lang="en-US" sz="1400" dirty="0"/>
          </a:p>
          <a:p>
            <a:pPr lvl="0"/>
            <a:r>
              <a:rPr lang="en-GB" sz="1400" dirty="0"/>
              <a:t>projects on forestry, horses or wild </a:t>
            </a:r>
            <a:r>
              <a:rPr lang="en-GB" sz="1400" dirty="0" smtClean="0"/>
              <a:t>fisheries</a:t>
            </a:r>
            <a:endParaRPr lang="en-US" sz="1400" dirty="0"/>
          </a:p>
          <a:p>
            <a:pPr marL="0" indent="0">
              <a:buNone/>
            </a:pPr>
            <a:r>
              <a:rPr lang="en-GB" sz="1400" b="1" i="1" dirty="0"/>
              <a:t>Improved food quality and sustainability: </a:t>
            </a:r>
            <a:endParaRPr lang="en-US" sz="1400" dirty="0"/>
          </a:p>
          <a:p>
            <a:pPr lvl="0"/>
            <a:r>
              <a:rPr lang="en-GB" sz="1400" dirty="0"/>
              <a:t>food processing or manufacturing applications that focus solely on improvements in production efficiency will not be considered. However, these areas may find potential opportunities in future manufacturing and materials competitions </a:t>
            </a:r>
            <a:endParaRPr lang="en-US" sz="1400" dirty="0"/>
          </a:p>
          <a:p>
            <a:pPr lvl="0"/>
            <a:r>
              <a:rPr lang="en-GB" sz="1400" dirty="0"/>
              <a:t>projects with a primary focus on a health claim (as opposed to a nutrition claim), that would require approval from the European Food Safety </a:t>
            </a:r>
            <a:r>
              <a:rPr lang="en-GB" sz="1400" dirty="0" smtClean="0"/>
              <a:t>Authority</a:t>
            </a:r>
            <a:endParaRPr lang="en-US" sz="1400" dirty="0"/>
          </a:p>
          <a:p>
            <a:pPr marL="0" indent="0">
              <a:buNone/>
            </a:pPr>
            <a:r>
              <a:rPr lang="en-GB" sz="1400" b="1" i="1" dirty="0"/>
              <a:t>Precision medicine: </a:t>
            </a:r>
            <a:endParaRPr lang="en-US" sz="1400" dirty="0"/>
          </a:p>
          <a:p>
            <a:pPr lvl="0"/>
            <a:r>
              <a:rPr lang="en-GB" sz="1400" dirty="0"/>
              <a:t>diagnostic tests that do not result in patient stratification		 </a:t>
            </a:r>
            <a:endParaRPr lang="en-US" sz="1400" dirty="0"/>
          </a:p>
          <a:p>
            <a:pPr lvl="0"/>
            <a:r>
              <a:rPr lang="en-GB" sz="1400" dirty="0"/>
              <a:t>diagnostic tests for treatments that are still in development	 </a:t>
            </a:r>
            <a:endParaRPr lang="en-US" sz="1400" dirty="0"/>
          </a:p>
          <a:p>
            <a:pPr lvl="0"/>
            <a:r>
              <a:rPr lang="en-GB" sz="1400" dirty="0"/>
              <a:t>biomarker discovery experiments  </a:t>
            </a:r>
            <a:endParaRPr lang="en-GB" sz="1400" b="1" i="1" dirty="0" smtClean="0"/>
          </a:p>
          <a:p>
            <a:pPr marL="0" indent="0">
              <a:buNone/>
            </a:pPr>
            <a:r>
              <a:rPr lang="en-GB" sz="1400" b="1" i="1" dirty="0" smtClean="0"/>
              <a:t>Advanced </a:t>
            </a:r>
            <a:r>
              <a:rPr lang="en-GB" sz="1400" b="1" i="1" dirty="0"/>
              <a:t>therapies: </a:t>
            </a:r>
            <a:endParaRPr lang="en-US" sz="1400" dirty="0"/>
          </a:p>
          <a:p>
            <a:pPr lvl="0"/>
            <a:r>
              <a:rPr lang="en-GB" sz="1400" dirty="0"/>
              <a:t>discovery of a new advanced therapy </a:t>
            </a:r>
            <a:endParaRPr lang="en-US" sz="1400" dirty="0"/>
          </a:p>
          <a:p>
            <a:pPr lvl="0"/>
            <a:r>
              <a:rPr lang="en-GB" sz="1400" dirty="0"/>
              <a:t>large-scale  manufacture of cell and gene therapies </a:t>
            </a:r>
            <a:endParaRPr lang="en-US" sz="1400" dirty="0"/>
          </a:p>
          <a:p>
            <a:pPr lvl="0"/>
            <a:r>
              <a:rPr lang="en-GB" sz="1400" dirty="0"/>
              <a:t>advanced therapies specifically for non-human use </a:t>
            </a:r>
            <a:endParaRPr lang="en-US" sz="1400" dirty="0"/>
          </a:p>
          <a:p>
            <a:pPr marL="0" indent="0">
              <a:buNone/>
            </a:pPr>
            <a:r>
              <a:rPr lang="en-GB" sz="1400" b="1" i="1" dirty="0"/>
              <a:t>Preclinical technologies: </a:t>
            </a:r>
            <a:endParaRPr lang="en-US" sz="1400" dirty="0"/>
          </a:p>
          <a:p>
            <a:pPr lvl="0"/>
            <a:r>
              <a:rPr lang="en-GB" sz="1400" dirty="0"/>
              <a:t>extensive validation studies for licensed regulatory bodies </a:t>
            </a:r>
            <a:endParaRPr lang="en-US" sz="1400" dirty="0"/>
          </a:p>
          <a:p>
            <a:pPr lvl="0"/>
            <a:r>
              <a:rPr lang="en-GB" sz="1400" dirty="0"/>
              <a:t>discovering or developing a new medicine </a:t>
            </a:r>
            <a:endParaRPr lang="en-US" sz="1400" dirty="0"/>
          </a:p>
          <a:p>
            <a:pPr marL="0" indent="0">
              <a:buNone/>
            </a:pPr>
            <a:r>
              <a:rPr lang="en-GB" sz="1400" b="1" dirty="0"/>
              <a:t>Biosciences: </a:t>
            </a:r>
            <a:endParaRPr lang="en-US" sz="1400" dirty="0"/>
          </a:p>
          <a:p>
            <a:pPr lvl="0"/>
            <a:r>
              <a:rPr lang="en-GB" sz="1400" dirty="0"/>
              <a:t>a technology that could only be used for a single medical, agricultural or food production application – for example, production of a specific </a:t>
            </a:r>
            <a:r>
              <a:rPr lang="en-GB" sz="1400" dirty="0" smtClean="0"/>
              <a:t>biopharmaceutical</a:t>
            </a:r>
            <a:endParaRPr lang="en-US" sz="1400" dirty="0"/>
          </a:p>
          <a:p>
            <a:r>
              <a:rPr lang="en-US" sz="1400" dirty="0"/>
              <a:t>management and use of biofilms </a:t>
            </a:r>
            <a:r>
              <a:rPr lang="en-GB" sz="1400" dirty="0"/>
              <a:t> I think ‘scaling up’ to ‘large-scale’ manufacture really means the same thing – large-scale manufacture. Please check my suggestion to delete ‘scale-up’.</a:t>
            </a:r>
            <a:endParaRPr lang="en-US" sz="1400" dirty="0"/>
          </a:p>
        </p:txBody>
      </p:sp>
    </p:spTree>
    <p:extLst>
      <p:ext uri="{BB962C8B-B14F-4D97-AF65-F5344CB8AC3E}">
        <p14:creationId xmlns:p14="http://schemas.microsoft.com/office/powerpoint/2010/main" val="2089134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17" y="2489028"/>
            <a:ext cx="8229600" cy="1143000"/>
          </a:xfrm>
        </p:spPr>
        <p:txBody>
          <a:bodyPr/>
          <a:lstStyle/>
          <a:p>
            <a:pPr algn="ctr"/>
            <a:r>
              <a:rPr lang="en-US" dirty="0" smtClean="0"/>
              <a:t>Networks</a:t>
            </a:r>
            <a:endParaRPr lang="en-US" dirty="0"/>
          </a:p>
        </p:txBody>
      </p:sp>
    </p:spTree>
    <p:extLst>
      <p:ext uri="{BB962C8B-B14F-4D97-AF65-F5344CB8AC3E}">
        <p14:creationId xmlns:p14="http://schemas.microsoft.com/office/powerpoint/2010/main" val="204623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57200" y="1696387"/>
            <a:ext cx="8229600" cy="3557587"/>
          </a:xfrm>
        </p:spPr>
        <p:txBody>
          <a:bodyPr/>
          <a:lstStyle/>
          <a:p>
            <a:r>
              <a:rPr lang="en-US" dirty="0" smtClean="0"/>
              <a:t>Purpose, Goals and Objectives</a:t>
            </a:r>
          </a:p>
          <a:p>
            <a:r>
              <a:rPr lang="en-US" dirty="0" smtClean="0"/>
              <a:t>Scope &amp; Profile</a:t>
            </a:r>
          </a:p>
          <a:p>
            <a:r>
              <a:rPr lang="en-US" dirty="0" smtClean="0"/>
              <a:t>Members and Partners</a:t>
            </a:r>
          </a:p>
          <a:p>
            <a:r>
              <a:rPr lang="en-US" dirty="0" smtClean="0"/>
              <a:t>Communication Plan</a:t>
            </a:r>
            <a:endParaRPr lang="en-US" dirty="0"/>
          </a:p>
          <a:p>
            <a:r>
              <a:rPr lang="en-US" dirty="0" smtClean="0"/>
              <a:t>Performance Measures</a:t>
            </a:r>
          </a:p>
          <a:p>
            <a:r>
              <a:rPr lang="en-US" dirty="0" smtClean="0"/>
              <a:t>Key Success Factors</a:t>
            </a:r>
          </a:p>
          <a:p>
            <a:r>
              <a:rPr lang="en-US" dirty="0" smtClean="0"/>
              <a:t>Sustainability</a:t>
            </a:r>
          </a:p>
        </p:txBody>
      </p:sp>
    </p:spTree>
    <p:extLst>
      <p:ext uri="{BB962C8B-B14F-4D97-AF65-F5344CB8AC3E}">
        <p14:creationId xmlns:p14="http://schemas.microsoft.com/office/powerpoint/2010/main" val="113070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6433" y="1092395"/>
            <a:ext cx="1756433" cy="5349202"/>
          </a:xfrm>
        </p:spPr>
        <p:txBody>
          <a:bodyPr>
            <a:normAutofit/>
          </a:bodyPr>
          <a:lstStyle/>
          <a:p>
            <a:pPr marL="0" indent="0">
              <a:buNone/>
            </a:pPr>
            <a:endParaRPr lang="en-US" sz="7200" dirty="0"/>
          </a:p>
          <a:p>
            <a:endParaRPr lang="en-US" sz="7200" dirty="0" smtClean="0"/>
          </a:p>
          <a:p>
            <a:pPr marL="0" indent="0">
              <a:buNone/>
            </a:pPr>
            <a:endParaRPr lang="en-US" dirty="0"/>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pic>
        <p:nvPicPr>
          <p:cNvPr id="6" name="Picture 5" descr="Screen Shot 2016-09-07 at 08.50.58.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172" y="1092395"/>
            <a:ext cx="7946321" cy="5544010"/>
          </a:xfrm>
          <a:prstGeom prst="rect">
            <a:avLst/>
          </a:prstGeom>
        </p:spPr>
      </p:pic>
      <p:sp>
        <p:nvSpPr>
          <p:cNvPr id="7" name="Title 6"/>
          <p:cNvSpPr>
            <a:spLocks noGrp="1"/>
          </p:cNvSpPr>
          <p:nvPr>
            <p:ph type="title"/>
          </p:nvPr>
        </p:nvSpPr>
        <p:spPr>
          <a:xfrm>
            <a:off x="457200" y="274638"/>
            <a:ext cx="8229600" cy="639762"/>
          </a:xfrm>
        </p:spPr>
        <p:txBody>
          <a:bodyPr/>
          <a:lstStyle/>
          <a:p>
            <a:r>
              <a:rPr lang="en-US" smtClean="0"/>
              <a:t>Catapults</a:t>
            </a:r>
            <a:endParaRPr lang="en-US"/>
          </a:p>
        </p:txBody>
      </p:sp>
    </p:spTree>
    <p:extLst>
      <p:ext uri="{BB962C8B-B14F-4D97-AF65-F5344CB8AC3E}">
        <p14:creationId xmlns:p14="http://schemas.microsoft.com/office/powerpoint/2010/main" val="1510723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HACA</a:t>
            </a:r>
            <a:endParaRPr lang="en-US" dirty="0"/>
          </a:p>
        </p:txBody>
      </p:sp>
      <p:sp>
        <p:nvSpPr>
          <p:cNvPr id="3" name="Content Placeholder 2"/>
          <p:cNvSpPr>
            <a:spLocks noGrp="1"/>
          </p:cNvSpPr>
          <p:nvPr>
            <p:ph idx="1"/>
          </p:nvPr>
        </p:nvSpPr>
        <p:spPr/>
        <p:txBody>
          <a:bodyPr/>
          <a:lstStyle/>
          <a:p>
            <a:r>
              <a:rPr lang="en-US" dirty="0" smtClean="0"/>
              <a:t>Not for profit member-driven </a:t>
            </a:r>
            <a:r>
              <a:rPr lang="en-US" dirty="0" err="1" smtClean="0"/>
              <a:t>organisation</a:t>
            </a:r>
            <a:r>
              <a:rPr lang="en-US" dirty="0" smtClean="0"/>
              <a:t> set-up by Innovate UK</a:t>
            </a:r>
          </a:p>
          <a:p>
            <a:r>
              <a:rPr lang="en-US" dirty="0" smtClean="0"/>
              <a:t>Address key obstacles in the digital health and care market</a:t>
            </a:r>
          </a:p>
          <a:p>
            <a:r>
              <a:rPr lang="en-US" dirty="0" smtClean="0"/>
              <a:t>Broad Membership base</a:t>
            </a:r>
            <a:endParaRPr lang="en-US" dirty="0"/>
          </a:p>
          <a:p>
            <a:r>
              <a:rPr lang="en-US" dirty="0" smtClean="0"/>
              <a:t>Activities include, Quarterly meetings, SIGs, Influencing Policy &amp; Consultations</a:t>
            </a:r>
          </a:p>
          <a:p>
            <a:r>
              <a:rPr lang="en-US" dirty="0" smtClean="0"/>
              <a:t>Do not currently charge a membership fee</a:t>
            </a:r>
          </a:p>
          <a:p>
            <a:r>
              <a:rPr lang="en-US" dirty="0" smtClean="0"/>
              <a:t>Increasingly influential</a:t>
            </a:r>
          </a:p>
          <a:p>
            <a:endParaRPr lang="en-US" dirty="0" smtClean="0"/>
          </a:p>
        </p:txBody>
      </p:sp>
    </p:spTree>
    <p:extLst>
      <p:ext uri="{BB962C8B-B14F-4D97-AF65-F5344CB8AC3E}">
        <p14:creationId xmlns:p14="http://schemas.microsoft.com/office/powerpoint/2010/main" val="38722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Health &amp; Science Networks (AHSN’s)</a:t>
            </a:r>
            <a:endParaRPr lang="en-US" dirty="0"/>
          </a:p>
        </p:txBody>
      </p:sp>
      <p:pic>
        <p:nvPicPr>
          <p:cNvPr id="4" name="Picture 3"/>
          <p:cNvPicPr>
            <a:picLocks noChangeAspect="1"/>
          </p:cNvPicPr>
          <p:nvPr/>
        </p:nvPicPr>
        <p:blipFill>
          <a:blip r:embed="rId3"/>
          <a:stretch>
            <a:fillRect/>
          </a:stretch>
        </p:blipFill>
        <p:spPr>
          <a:xfrm>
            <a:off x="5849956" y="2455732"/>
            <a:ext cx="2688116" cy="1893424"/>
          </a:xfrm>
          <a:prstGeom prst="rect">
            <a:avLst/>
          </a:prstGeom>
        </p:spPr>
      </p:pic>
      <p:sp>
        <p:nvSpPr>
          <p:cNvPr id="3" name="Content Placeholder 2"/>
          <p:cNvSpPr>
            <a:spLocks noGrp="1"/>
          </p:cNvSpPr>
          <p:nvPr>
            <p:ph idx="1"/>
          </p:nvPr>
        </p:nvSpPr>
        <p:spPr>
          <a:xfrm>
            <a:off x="457199" y="1707404"/>
            <a:ext cx="5392757" cy="4010350"/>
          </a:xfrm>
        </p:spPr>
        <p:txBody>
          <a:bodyPr>
            <a:normAutofit lnSpcReduction="10000"/>
          </a:bodyPr>
          <a:lstStyle/>
          <a:p>
            <a:r>
              <a:rPr lang="en-US" dirty="0" smtClean="0"/>
              <a:t>Membership </a:t>
            </a:r>
            <a:r>
              <a:rPr lang="en-US" dirty="0" err="1" smtClean="0"/>
              <a:t>organisation</a:t>
            </a:r>
            <a:r>
              <a:rPr lang="en-US" dirty="0" smtClean="0"/>
              <a:t> within the NHS in England</a:t>
            </a:r>
          </a:p>
          <a:p>
            <a:r>
              <a:rPr lang="en-US" dirty="0" smtClean="0"/>
              <a:t>15 designated AHSNs</a:t>
            </a:r>
          </a:p>
          <a:p>
            <a:r>
              <a:rPr lang="en-US" dirty="0" smtClean="0"/>
              <a:t>Aim to collaborate with Health services, academia and industry members.</a:t>
            </a:r>
          </a:p>
          <a:p>
            <a:r>
              <a:rPr lang="en-US" dirty="0" smtClean="0"/>
              <a:t>Purpose: Improve patient outcomes and generate economic benefits.</a:t>
            </a:r>
          </a:p>
          <a:p>
            <a:r>
              <a:rPr lang="en-US" dirty="0" smtClean="0"/>
              <a:t>Focused on projects, </a:t>
            </a:r>
            <a:r>
              <a:rPr lang="en-US" dirty="0" err="1" smtClean="0"/>
              <a:t>programmes</a:t>
            </a:r>
            <a:r>
              <a:rPr lang="en-US" dirty="0" smtClean="0"/>
              <a:t> and initiatives addressing local challenges</a:t>
            </a:r>
          </a:p>
          <a:p>
            <a:r>
              <a:rPr lang="en-US" dirty="0" smtClean="0"/>
              <a:t>Collaborate across boundaries in order to spread innovation and share best practices.</a:t>
            </a:r>
          </a:p>
          <a:p>
            <a:r>
              <a:rPr lang="en-US" dirty="0" smtClean="0"/>
              <a:t>Core funding from NHSE</a:t>
            </a:r>
          </a:p>
          <a:p>
            <a:endParaRPr lang="en-US" dirty="0" smtClean="0"/>
          </a:p>
        </p:txBody>
      </p:sp>
    </p:spTree>
    <p:extLst>
      <p:ext uri="{BB962C8B-B14F-4D97-AF65-F5344CB8AC3E}">
        <p14:creationId xmlns:p14="http://schemas.microsoft.com/office/powerpoint/2010/main" val="92558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Transfer Network (KTN)</a:t>
            </a:r>
            <a:endParaRPr lang="en-US" dirty="0"/>
          </a:p>
        </p:txBody>
      </p:sp>
      <p:sp>
        <p:nvSpPr>
          <p:cNvPr id="3" name="Content Placeholder 2"/>
          <p:cNvSpPr>
            <a:spLocks noGrp="1"/>
          </p:cNvSpPr>
          <p:nvPr>
            <p:ph idx="1"/>
          </p:nvPr>
        </p:nvSpPr>
        <p:spPr/>
        <p:txBody>
          <a:bodyPr/>
          <a:lstStyle/>
          <a:p>
            <a:r>
              <a:rPr lang="en-US" dirty="0" smtClean="0"/>
              <a:t>The UK’s Innovation Network</a:t>
            </a:r>
          </a:p>
          <a:p>
            <a:r>
              <a:rPr lang="en-US" dirty="0" smtClean="0"/>
              <a:t>Cross-sector </a:t>
            </a:r>
            <a:r>
              <a:rPr lang="en-US" dirty="0" err="1" smtClean="0"/>
              <a:t>organisation</a:t>
            </a:r>
            <a:r>
              <a:rPr lang="en-US" dirty="0" smtClean="0"/>
              <a:t> </a:t>
            </a:r>
          </a:p>
          <a:p>
            <a:pPr lvl="1"/>
            <a:r>
              <a:rPr lang="en-US" dirty="0" err="1" smtClean="0"/>
              <a:t>Defence</a:t>
            </a:r>
            <a:r>
              <a:rPr lang="en-US" dirty="0" smtClean="0"/>
              <a:t>, </a:t>
            </a:r>
            <a:r>
              <a:rPr lang="en-US" dirty="0" err="1" smtClean="0"/>
              <a:t>aerospece</a:t>
            </a:r>
            <a:r>
              <a:rPr lang="en-US" dirty="0" smtClean="0"/>
              <a:t>, health, creative industries, built environment, biotechnology, robotics and autonomous systems</a:t>
            </a:r>
          </a:p>
          <a:p>
            <a:r>
              <a:rPr lang="en-US" dirty="0" smtClean="0"/>
              <a:t>Nurture, develop and scale-up innovation within business</a:t>
            </a:r>
          </a:p>
          <a:p>
            <a:r>
              <a:rPr lang="en-US" dirty="0" smtClean="0"/>
              <a:t>A track record of supporting business</a:t>
            </a:r>
          </a:p>
          <a:p>
            <a:pPr lvl="1"/>
            <a:r>
              <a:rPr lang="en-US" dirty="0" smtClean="0"/>
              <a:t>From securing funding</a:t>
            </a:r>
          </a:p>
          <a:p>
            <a:pPr lvl="1"/>
            <a:r>
              <a:rPr lang="en-US" dirty="0" smtClean="0"/>
              <a:t>Business cycle support</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3686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Europe Network (EEN)</a:t>
            </a:r>
            <a:endParaRPr lang="en-US" dirty="0"/>
          </a:p>
        </p:txBody>
      </p:sp>
      <p:sp>
        <p:nvSpPr>
          <p:cNvPr id="3" name="Content Placeholder 2"/>
          <p:cNvSpPr>
            <a:spLocks noGrp="1"/>
          </p:cNvSpPr>
          <p:nvPr>
            <p:ph idx="1"/>
          </p:nvPr>
        </p:nvSpPr>
        <p:spPr/>
        <p:txBody>
          <a:bodyPr/>
          <a:lstStyle/>
          <a:p>
            <a:r>
              <a:rPr lang="en-US" dirty="0" smtClean="0"/>
              <a:t>Worlds largest support network for SME’s with international ambitions</a:t>
            </a:r>
          </a:p>
          <a:p>
            <a:r>
              <a:rPr lang="en-US" dirty="0" smtClean="0"/>
              <a:t>600 member </a:t>
            </a:r>
            <a:r>
              <a:rPr lang="en-US" dirty="0" err="1" smtClean="0"/>
              <a:t>organisations</a:t>
            </a:r>
            <a:r>
              <a:rPr lang="en-US" dirty="0" smtClean="0"/>
              <a:t> in more than 60 countries</a:t>
            </a:r>
          </a:p>
          <a:p>
            <a:r>
              <a:rPr lang="en-US" dirty="0" err="1" smtClean="0"/>
              <a:t>Organisations</a:t>
            </a:r>
            <a:r>
              <a:rPr lang="en-US" dirty="0" smtClean="0"/>
              <a:t> include commercial and public sector</a:t>
            </a:r>
          </a:p>
          <a:p>
            <a:r>
              <a:rPr lang="en-US" dirty="0" smtClean="0"/>
              <a:t>Expertise across 17 sectors</a:t>
            </a:r>
          </a:p>
          <a:p>
            <a:r>
              <a:rPr lang="en-US" dirty="0" smtClean="0"/>
              <a:t>Services include partnership, advisory and innovation support</a:t>
            </a:r>
          </a:p>
          <a:p>
            <a:endParaRPr lang="en-US" dirty="0" smtClean="0"/>
          </a:p>
          <a:p>
            <a:endParaRPr lang="en-US" dirty="0" smtClean="0"/>
          </a:p>
        </p:txBody>
      </p:sp>
    </p:spTree>
    <p:extLst>
      <p:ext uri="{BB962C8B-B14F-4D97-AF65-F5344CB8AC3E}">
        <p14:creationId xmlns:p14="http://schemas.microsoft.com/office/powerpoint/2010/main" val="58703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600" y="-12700"/>
            <a:ext cx="9372600" cy="6997700"/>
          </a:xfrm>
          <a:prstGeom prst="rect">
            <a:avLst/>
          </a:prstGeom>
          <a:solidFill>
            <a:srgbClr val="430556"/>
          </a:solidFill>
          <a:ln>
            <a:solidFill>
              <a:srgbClr val="4305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5900" y="325438"/>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792B8B"/>
                </a:solidFill>
                <a:latin typeface="+mj-lt"/>
                <a:ea typeface="+mj-ea"/>
                <a:cs typeface="+mj-cs"/>
              </a:defRPr>
            </a:lvl1pPr>
          </a:lstStyle>
          <a:p>
            <a:r>
              <a:rPr lang="en-GB" sz="4800" b="1" dirty="0" smtClean="0">
                <a:solidFill>
                  <a:schemeClr val="bg1"/>
                </a:solidFill>
                <a:cs typeface="Arial"/>
              </a:rPr>
              <a:t>Innovation doesn’t just happen</a:t>
            </a:r>
            <a:endParaRPr lang="en-US" sz="4800" b="1" dirty="0">
              <a:solidFill>
                <a:schemeClr val="bg1"/>
              </a:solidFill>
            </a:endParaRPr>
          </a:p>
        </p:txBody>
      </p:sp>
      <p:sp>
        <p:nvSpPr>
          <p:cNvPr id="8" name="Text Placeholder 2"/>
          <p:cNvSpPr txBox="1">
            <a:spLocks/>
          </p:cNvSpPr>
          <p:nvPr/>
        </p:nvSpPr>
        <p:spPr>
          <a:xfrm>
            <a:off x="292100" y="1598613"/>
            <a:ext cx="8661400" cy="35575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792B8B"/>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792B8B"/>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792B8B"/>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792B8B"/>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792B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2800" dirty="0" smtClean="0">
                <a:solidFill>
                  <a:schemeClr val="bg1"/>
                </a:solidFill>
              </a:rPr>
              <a:t>It happens as a consequence of coordinated collaboration between:</a:t>
            </a:r>
          </a:p>
          <a:p>
            <a:pPr marL="0" indent="0">
              <a:lnSpc>
                <a:spcPct val="150000"/>
              </a:lnSpc>
              <a:buFont typeface="Arial"/>
              <a:buNone/>
            </a:pPr>
            <a:endParaRPr lang="en-US" sz="1100" dirty="0" smtClean="0">
              <a:solidFill>
                <a:schemeClr val="bg1"/>
              </a:solidFill>
            </a:endParaRPr>
          </a:p>
          <a:p>
            <a:pPr lvl="3">
              <a:lnSpc>
                <a:spcPct val="150000"/>
              </a:lnSpc>
              <a:buFont typeface="Wingdings" charset="2"/>
              <a:buChar char="§"/>
            </a:pPr>
            <a:r>
              <a:rPr lang="en-US" sz="2800" dirty="0" smtClean="0">
                <a:solidFill>
                  <a:schemeClr val="bg1"/>
                </a:solidFill>
              </a:rPr>
              <a:t>Business</a:t>
            </a:r>
          </a:p>
          <a:p>
            <a:pPr lvl="3">
              <a:lnSpc>
                <a:spcPct val="150000"/>
              </a:lnSpc>
              <a:buFont typeface="Wingdings" charset="2"/>
              <a:buChar char="§"/>
            </a:pPr>
            <a:r>
              <a:rPr lang="en-US" sz="2800" dirty="0" smtClean="0">
                <a:solidFill>
                  <a:schemeClr val="bg1"/>
                </a:solidFill>
              </a:rPr>
              <a:t>Government</a:t>
            </a:r>
          </a:p>
          <a:p>
            <a:pPr lvl="3">
              <a:lnSpc>
                <a:spcPct val="150000"/>
              </a:lnSpc>
              <a:buFont typeface="Wingdings" charset="2"/>
              <a:buChar char="§"/>
            </a:pPr>
            <a:r>
              <a:rPr lang="en-US" sz="2800" dirty="0">
                <a:solidFill>
                  <a:schemeClr val="bg1"/>
                </a:solidFill>
              </a:rPr>
              <a:t>R</a:t>
            </a:r>
            <a:r>
              <a:rPr lang="en-US" sz="2800" dirty="0" smtClean="0">
                <a:solidFill>
                  <a:schemeClr val="bg1"/>
                </a:solidFill>
              </a:rPr>
              <a:t>esearch</a:t>
            </a:r>
          </a:p>
          <a:p>
            <a:pPr marL="0" indent="0">
              <a:lnSpc>
                <a:spcPct val="150000"/>
              </a:lnSpc>
              <a:buFont typeface="Arial"/>
              <a:buNone/>
            </a:pPr>
            <a:endParaRPr lang="en-US" sz="300" dirty="0" smtClean="0">
              <a:solidFill>
                <a:schemeClr val="bg1"/>
              </a:solidFill>
            </a:endParaRPr>
          </a:p>
          <a:p>
            <a:pPr marL="0" indent="0">
              <a:lnSpc>
                <a:spcPct val="150000"/>
              </a:lnSpc>
              <a:buFont typeface="Arial"/>
              <a:buNone/>
            </a:pPr>
            <a:r>
              <a:rPr lang="en-US" sz="2800" dirty="0" smtClean="0">
                <a:solidFill>
                  <a:schemeClr val="bg1"/>
                </a:solidFill>
              </a:rPr>
              <a:t>This is where </a:t>
            </a:r>
            <a:r>
              <a:rPr lang="en-US" sz="4000" b="1" dirty="0" smtClean="0">
                <a:solidFill>
                  <a:schemeClr val="bg1"/>
                </a:solidFill>
              </a:rPr>
              <a:t>Innovate UK</a:t>
            </a:r>
            <a:r>
              <a:rPr lang="en-US" sz="4000" dirty="0" smtClean="0">
                <a:solidFill>
                  <a:schemeClr val="bg1"/>
                </a:solidFill>
              </a:rPr>
              <a:t> </a:t>
            </a:r>
            <a:r>
              <a:rPr lang="en-US" sz="2800" dirty="0" smtClean="0">
                <a:solidFill>
                  <a:schemeClr val="bg1"/>
                </a:solidFill>
              </a:rPr>
              <a:t>comes in.</a:t>
            </a:r>
            <a:endParaRPr lang="en-US" sz="2800" dirty="0">
              <a:solidFill>
                <a:schemeClr val="bg1"/>
              </a:solidFill>
            </a:endParaRPr>
          </a:p>
        </p:txBody>
      </p:sp>
      <p:sp>
        <p:nvSpPr>
          <p:cNvPr id="6" name="Oval 5"/>
          <p:cNvSpPr/>
          <p:nvPr/>
        </p:nvSpPr>
        <p:spPr>
          <a:xfrm>
            <a:off x="5678560" y="2878729"/>
            <a:ext cx="3000649" cy="2893483"/>
          </a:xfrm>
          <a:prstGeom prst="ellipse">
            <a:avLst/>
          </a:prstGeom>
          <a:solidFill>
            <a:srgbClr val="E30045"/>
          </a:solidFill>
          <a:ln>
            <a:solidFill>
              <a:srgbClr val="E300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72228" y="3642111"/>
            <a:ext cx="3240360" cy="1384995"/>
          </a:xfrm>
          <a:prstGeom prst="rect">
            <a:avLst/>
          </a:prstGeom>
          <a:noFill/>
        </p:spPr>
        <p:txBody>
          <a:bodyPr wrap="square" rtlCol="0">
            <a:spAutoFit/>
          </a:bodyPr>
          <a:lstStyle/>
          <a:p>
            <a:pPr algn="ctr"/>
            <a:r>
              <a:rPr lang="en-US" sz="2800" dirty="0" smtClean="0">
                <a:solidFill>
                  <a:schemeClr val="bg1"/>
                </a:solidFill>
              </a:rPr>
              <a:t>We can’t stop </a:t>
            </a:r>
            <a:br>
              <a:rPr lang="en-US" sz="2800" dirty="0" smtClean="0">
                <a:solidFill>
                  <a:schemeClr val="bg1"/>
                </a:solidFill>
              </a:rPr>
            </a:br>
            <a:r>
              <a:rPr lang="en-US" sz="2800" dirty="0" smtClean="0">
                <a:solidFill>
                  <a:schemeClr val="bg1"/>
                </a:solidFill>
              </a:rPr>
              <a:t>thinking about </a:t>
            </a:r>
            <a:br>
              <a:rPr lang="en-US" sz="2800" dirty="0" smtClean="0">
                <a:solidFill>
                  <a:schemeClr val="bg1"/>
                </a:solidFill>
              </a:rPr>
            </a:br>
            <a:r>
              <a:rPr lang="en-US" sz="2800" dirty="0" smtClean="0">
                <a:solidFill>
                  <a:schemeClr val="bg1"/>
                </a:solidFill>
              </a:rPr>
              <a:t>the future</a:t>
            </a:r>
            <a:endParaRPr lang="en-US" sz="2800" dirty="0">
              <a:solidFill>
                <a:schemeClr val="bg1"/>
              </a:solidFill>
            </a:endParaRPr>
          </a:p>
        </p:txBody>
      </p:sp>
    </p:spTree>
    <p:extLst>
      <p:ext uri="{BB962C8B-B14F-4D97-AF65-F5344CB8AC3E}">
        <p14:creationId xmlns:p14="http://schemas.microsoft.com/office/powerpoint/2010/main" val="144345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TSA</a:t>
            </a:r>
            <a:endParaRPr lang="en-US" dirty="0"/>
          </a:p>
        </p:txBody>
      </p:sp>
      <p:sp>
        <p:nvSpPr>
          <p:cNvPr id="3" name="Content Placeholder 2"/>
          <p:cNvSpPr>
            <a:spLocks noGrp="1"/>
          </p:cNvSpPr>
          <p:nvPr>
            <p:ph idx="1"/>
          </p:nvPr>
        </p:nvSpPr>
        <p:spPr/>
        <p:txBody>
          <a:bodyPr/>
          <a:lstStyle/>
          <a:p>
            <a:r>
              <a:rPr lang="en-US" dirty="0" smtClean="0"/>
              <a:t>Industry body for Technology Enabled Care</a:t>
            </a:r>
          </a:p>
          <a:p>
            <a:r>
              <a:rPr lang="en-US" dirty="0" smtClean="0"/>
              <a:t>Not for profit fee-based membership </a:t>
            </a:r>
            <a:r>
              <a:rPr lang="en-US" dirty="0" err="1" smtClean="0"/>
              <a:t>organisation</a:t>
            </a:r>
            <a:endParaRPr lang="en-US" dirty="0" smtClean="0"/>
          </a:p>
          <a:p>
            <a:r>
              <a:rPr lang="en-US" dirty="0" smtClean="0"/>
              <a:t>350 membership </a:t>
            </a:r>
            <a:r>
              <a:rPr lang="en-US" dirty="0" err="1" smtClean="0"/>
              <a:t>organisations</a:t>
            </a:r>
            <a:endParaRPr lang="en-US" dirty="0" smtClean="0"/>
          </a:p>
          <a:p>
            <a:r>
              <a:rPr lang="en-US" dirty="0" smtClean="0"/>
              <a:t>Works across health, housing and social care</a:t>
            </a:r>
          </a:p>
          <a:p>
            <a:r>
              <a:rPr lang="en-US" dirty="0" smtClean="0"/>
              <a:t>Main focus is on telecare, telehealth and </a:t>
            </a:r>
            <a:r>
              <a:rPr lang="en-US" dirty="0" err="1" smtClean="0"/>
              <a:t>mHealth</a:t>
            </a:r>
            <a:endParaRPr lang="en-US" dirty="0" smtClean="0"/>
          </a:p>
          <a:p>
            <a:endParaRPr lang="en-US" dirty="0" smtClean="0"/>
          </a:p>
          <a:p>
            <a:endParaRPr lang="en-US" dirty="0" smtClean="0"/>
          </a:p>
        </p:txBody>
      </p:sp>
    </p:spTree>
    <p:extLst>
      <p:ext uri="{BB962C8B-B14F-4D97-AF65-F5344CB8AC3E}">
        <p14:creationId xmlns:p14="http://schemas.microsoft.com/office/powerpoint/2010/main" val="1175661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240"/>
            <a:ext cx="8229600" cy="1143000"/>
          </a:xfrm>
        </p:spPr>
        <p:txBody>
          <a:bodyPr/>
          <a:lstStyle/>
          <a:p>
            <a:pPr algn="ctr"/>
            <a:r>
              <a:rPr lang="en-US" dirty="0" smtClean="0"/>
              <a:t>Thanks for listening</a:t>
            </a:r>
            <a:endParaRPr lang="en-US" dirty="0"/>
          </a:p>
        </p:txBody>
      </p:sp>
      <p:sp>
        <p:nvSpPr>
          <p:cNvPr id="3" name="Content Placeholder 2"/>
          <p:cNvSpPr>
            <a:spLocks noGrp="1"/>
          </p:cNvSpPr>
          <p:nvPr>
            <p:ph idx="1"/>
          </p:nvPr>
        </p:nvSpPr>
        <p:spPr>
          <a:xfrm>
            <a:off x="457200" y="2974345"/>
            <a:ext cx="8229600" cy="1201048"/>
          </a:xfrm>
        </p:spPr>
        <p:txBody>
          <a:bodyPr/>
          <a:lstStyle/>
          <a:p>
            <a:pPr marL="0" indent="0" algn="ctr">
              <a:buNone/>
            </a:pPr>
            <a:r>
              <a:rPr lang="en-US" dirty="0" smtClean="0"/>
              <a:t>Chris Sawyer </a:t>
            </a:r>
          </a:p>
          <a:p>
            <a:pPr marL="0" indent="0" algn="ctr">
              <a:buNone/>
            </a:pPr>
            <a:r>
              <a:rPr lang="en-US" dirty="0" smtClean="0"/>
              <a:t>Innovation Lead – Health &amp; Lifesciences</a:t>
            </a:r>
          </a:p>
          <a:p>
            <a:pPr marL="0" indent="0" algn="ctr">
              <a:buNone/>
            </a:pPr>
            <a:r>
              <a:rPr lang="en-US" dirty="0" err="1" smtClean="0"/>
              <a:t>Chris.sawyer@innovateuk.gov.uk</a:t>
            </a:r>
            <a:endParaRPr lang="en-US" dirty="0" smtClean="0"/>
          </a:p>
          <a:p>
            <a:endParaRPr lang="en-US" dirty="0" smtClean="0"/>
          </a:p>
        </p:txBody>
      </p:sp>
    </p:spTree>
    <p:extLst>
      <p:ext uri="{BB962C8B-B14F-4D97-AF65-F5344CB8AC3E}">
        <p14:creationId xmlns:p14="http://schemas.microsoft.com/office/powerpoint/2010/main" val="100332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2653" y="1347364"/>
            <a:ext cx="5460788" cy="3557587"/>
          </a:xfrm>
        </p:spPr>
        <p:txBody>
          <a:bodyPr>
            <a:noAutofit/>
          </a:bodyPr>
          <a:lstStyle/>
          <a:p>
            <a:pPr marL="0" indent="0">
              <a:lnSpc>
                <a:spcPct val="130000"/>
              </a:lnSpc>
              <a:spcAft>
                <a:spcPts val="1200"/>
              </a:spcAft>
              <a:buNone/>
            </a:pPr>
            <a:r>
              <a:rPr lang="en-GB" sz="2400" dirty="0">
                <a:solidFill>
                  <a:schemeClr val="tx1">
                    <a:lumMod val="65000"/>
                    <a:lumOff val="35000"/>
                  </a:schemeClr>
                </a:solidFill>
              </a:rPr>
              <a:t>We have a strong track record of </a:t>
            </a:r>
            <a:r>
              <a:rPr lang="en-GB" sz="2400" b="1" dirty="0"/>
              <a:t>driving growth</a:t>
            </a:r>
            <a:r>
              <a:rPr lang="en-GB" sz="2400" dirty="0">
                <a:solidFill>
                  <a:schemeClr val="tx1">
                    <a:lumMod val="65000"/>
                    <a:lumOff val="35000"/>
                  </a:schemeClr>
                </a:solidFill>
              </a:rPr>
              <a:t>, </a:t>
            </a:r>
            <a:r>
              <a:rPr lang="en-GB" sz="2400" dirty="0" smtClean="0">
                <a:solidFill>
                  <a:schemeClr val="tx1">
                    <a:lumMod val="65000"/>
                    <a:lumOff val="35000"/>
                  </a:schemeClr>
                </a:solidFill>
              </a:rPr>
              <a:t>working </a:t>
            </a:r>
            <a:r>
              <a:rPr lang="en-GB" sz="2400" dirty="0">
                <a:solidFill>
                  <a:schemeClr val="tx1">
                    <a:lumMod val="65000"/>
                    <a:lumOff val="35000"/>
                  </a:schemeClr>
                </a:solidFill>
              </a:rPr>
              <a:t>with companies to </a:t>
            </a:r>
            <a:r>
              <a:rPr lang="en-GB" sz="2400" dirty="0" smtClean="0">
                <a:solidFill>
                  <a:schemeClr val="tx1">
                    <a:lumMod val="65000"/>
                    <a:lumOff val="35000"/>
                  </a:schemeClr>
                </a:solidFill>
              </a:rPr>
              <a:t/>
            </a:r>
            <a:br>
              <a:rPr lang="en-GB" sz="2400" dirty="0" smtClean="0">
                <a:solidFill>
                  <a:schemeClr val="tx1">
                    <a:lumMod val="65000"/>
                    <a:lumOff val="35000"/>
                  </a:schemeClr>
                </a:solidFill>
              </a:rPr>
            </a:br>
            <a:r>
              <a:rPr lang="en-GB" sz="2400" b="1" dirty="0" smtClean="0"/>
              <a:t>de</a:t>
            </a:r>
            <a:r>
              <a:rPr lang="en-GB" sz="2400" b="1" dirty="0"/>
              <a:t>-risk, enable and support innovation</a:t>
            </a:r>
            <a:r>
              <a:rPr lang="en-GB" sz="2400" dirty="0">
                <a:solidFill>
                  <a:schemeClr val="tx1">
                    <a:lumMod val="65000"/>
                    <a:lumOff val="35000"/>
                  </a:schemeClr>
                </a:solidFill>
              </a:rPr>
              <a:t>. </a:t>
            </a:r>
          </a:p>
          <a:p>
            <a:pPr marL="0" indent="0">
              <a:lnSpc>
                <a:spcPct val="130000"/>
              </a:lnSpc>
              <a:spcAft>
                <a:spcPts val="1200"/>
              </a:spcAft>
              <a:buNone/>
            </a:pPr>
            <a:r>
              <a:rPr lang="en-GB" sz="2400" dirty="0" smtClean="0">
                <a:solidFill>
                  <a:schemeClr val="tx1">
                    <a:lumMod val="65000"/>
                    <a:lumOff val="35000"/>
                  </a:schemeClr>
                </a:solidFill>
              </a:rPr>
              <a:t>It’s </a:t>
            </a:r>
            <a:r>
              <a:rPr lang="en-GB" sz="2400" dirty="0">
                <a:solidFill>
                  <a:schemeClr val="tx1">
                    <a:lumMod val="65000"/>
                    <a:lumOff val="35000"/>
                  </a:schemeClr>
                </a:solidFill>
              </a:rPr>
              <a:t>our vision </a:t>
            </a:r>
            <a:r>
              <a:rPr lang="en-GB" sz="2400" dirty="0" smtClean="0">
                <a:solidFill>
                  <a:schemeClr val="tx1">
                    <a:lumMod val="65000"/>
                    <a:lumOff val="35000"/>
                  </a:schemeClr>
                </a:solidFill>
              </a:rPr>
              <a:t>to </a:t>
            </a:r>
            <a:r>
              <a:rPr lang="en-GB" sz="2400" b="1" dirty="0"/>
              <a:t>help the UK economy grow head and shoulders above other nations</a:t>
            </a:r>
            <a:r>
              <a:rPr lang="en-GB" sz="2400" dirty="0">
                <a:solidFill>
                  <a:schemeClr val="tx1">
                    <a:lumMod val="65000"/>
                    <a:lumOff val="35000"/>
                  </a:schemeClr>
                </a:solidFill>
              </a:rPr>
              <a:t> by </a:t>
            </a:r>
            <a:r>
              <a:rPr lang="en-GB" sz="2400" dirty="0" smtClean="0">
                <a:solidFill>
                  <a:schemeClr val="tx1">
                    <a:lumMod val="65000"/>
                    <a:lumOff val="35000"/>
                  </a:schemeClr>
                </a:solidFill>
              </a:rPr>
              <a:t>inspiring </a:t>
            </a:r>
            <a:r>
              <a:rPr lang="en-GB" sz="2400" dirty="0">
                <a:solidFill>
                  <a:schemeClr val="tx1">
                    <a:lumMod val="65000"/>
                    <a:lumOff val="35000"/>
                  </a:schemeClr>
                </a:solidFill>
              </a:rPr>
              <a:t>and supporting pioneering UK businesses to create the industries of the future. </a:t>
            </a:r>
          </a:p>
          <a:p>
            <a:pPr marL="0" indent="0">
              <a:lnSpc>
                <a:spcPct val="150000"/>
              </a:lnSpc>
              <a:buNone/>
            </a:pPr>
            <a:endParaRPr lang="en-US" dirty="0"/>
          </a:p>
          <a:p>
            <a:pPr marL="0" indent="0">
              <a:lnSpc>
                <a:spcPct val="150000"/>
              </a:lnSpc>
              <a:buNone/>
            </a:pPr>
            <a:endParaRPr lang="en-US" dirty="0"/>
          </a:p>
        </p:txBody>
      </p:sp>
      <p:sp>
        <p:nvSpPr>
          <p:cNvPr id="4" name="Oval 3"/>
          <p:cNvSpPr/>
          <p:nvPr/>
        </p:nvSpPr>
        <p:spPr>
          <a:xfrm>
            <a:off x="6111451" y="2237352"/>
            <a:ext cx="2339996" cy="2340000"/>
          </a:xfrm>
          <a:prstGeom prst="ellipse">
            <a:avLst/>
          </a:prstGeom>
          <a:solidFill>
            <a:srgbClr val="E30045"/>
          </a:solidFill>
          <a:ln>
            <a:solidFill>
              <a:srgbClr val="E300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0045"/>
              </a:solidFill>
            </a:endParaRPr>
          </a:p>
        </p:txBody>
      </p:sp>
      <p:sp>
        <p:nvSpPr>
          <p:cNvPr id="6" name="TextBox 5"/>
          <p:cNvSpPr txBox="1"/>
          <p:nvPr/>
        </p:nvSpPr>
        <p:spPr>
          <a:xfrm>
            <a:off x="5696795" y="2795207"/>
            <a:ext cx="3240360" cy="1200328"/>
          </a:xfrm>
          <a:prstGeom prst="rect">
            <a:avLst/>
          </a:prstGeom>
          <a:noFill/>
        </p:spPr>
        <p:txBody>
          <a:bodyPr wrap="square" rtlCol="0">
            <a:spAutoFit/>
          </a:bodyPr>
          <a:lstStyle/>
          <a:p>
            <a:pPr algn="ctr"/>
            <a:r>
              <a:rPr lang="en-US" sz="2400" dirty="0" smtClean="0">
                <a:solidFill>
                  <a:schemeClr val="bg1"/>
                </a:solidFill>
              </a:rPr>
              <a:t>We can’t stop </a:t>
            </a:r>
            <a:br>
              <a:rPr lang="en-US" sz="2400" dirty="0" smtClean="0">
                <a:solidFill>
                  <a:schemeClr val="bg1"/>
                </a:solidFill>
              </a:rPr>
            </a:br>
            <a:r>
              <a:rPr lang="en-US" sz="2400" dirty="0" smtClean="0">
                <a:solidFill>
                  <a:schemeClr val="bg1"/>
                </a:solidFill>
              </a:rPr>
              <a:t>thinking about </a:t>
            </a:r>
            <a:br>
              <a:rPr lang="en-US" sz="2400" dirty="0" smtClean="0">
                <a:solidFill>
                  <a:schemeClr val="bg1"/>
                </a:solidFill>
              </a:rPr>
            </a:br>
            <a:r>
              <a:rPr lang="en-US" sz="2400" dirty="0" smtClean="0">
                <a:solidFill>
                  <a:schemeClr val="bg1"/>
                </a:solidFill>
              </a:rPr>
              <a:t>the future</a:t>
            </a:r>
            <a:endParaRPr lang="en-US" sz="2400" dirty="0">
              <a:solidFill>
                <a:schemeClr val="bg1"/>
              </a:solidFill>
            </a:endParaRPr>
          </a:p>
        </p:txBody>
      </p:sp>
      <p:sp>
        <p:nvSpPr>
          <p:cNvPr id="7"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Innovate UK - The UK’s innovation agency</a:t>
            </a:r>
            <a:endParaRPr lang="en-GB" sz="3600" dirty="0">
              <a:solidFill>
                <a:srgbClr val="792B8B"/>
              </a:solidFill>
              <a:latin typeface="+mj-lt"/>
              <a:cs typeface="Arial"/>
            </a:endParaRPr>
          </a:p>
        </p:txBody>
      </p:sp>
    </p:spTree>
    <p:extLst>
      <p:ext uri="{BB962C8B-B14F-4D97-AF65-F5344CB8AC3E}">
        <p14:creationId xmlns:p14="http://schemas.microsoft.com/office/powerpoint/2010/main" val="178663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300_Delivery Plan_Numbers at a glance_Full_960x640px FINAL copy.jpg"/>
          <p:cNvPicPr>
            <a:picLocks noChangeAspect="1"/>
          </p:cNvPicPr>
          <p:nvPr/>
        </p:nvPicPr>
        <p:blipFill rotWithShape="1">
          <a:blip r:embed="rId3" cstate="print">
            <a:clrChange>
              <a:clrFrom>
                <a:srgbClr val="DDDACD"/>
              </a:clrFrom>
              <a:clrTo>
                <a:srgbClr val="DDDACD">
                  <a:alpha val="0"/>
                </a:srgbClr>
              </a:clrTo>
            </a:clrChange>
            <a:extLst>
              <a:ext uri="{28A0092B-C50C-407E-A947-70E740481C1C}">
                <a14:useLocalDpi xmlns:a14="http://schemas.microsoft.com/office/drawing/2010/main"/>
              </a:ext>
            </a:extLst>
          </a:blip>
          <a:srcRect/>
          <a:stretch/>
        </p:blipFill>
        <p:spPr>
          <a:xfrm>
            <a:off x="101186" y="635620"/>
            <a:ext cx="8743833" cy="5435600"/>
          </a:xfrm>
          <a:prstGeom prst="rect">
            <a:avLst/>
          </a:prstGeom>
        </p:spPr>
      </p:pic>
    </p:spTree>
    <p:extLst>
      <p:ext uri="{BB962C8B-B14F-4D97-AF65-F5344CB8AC3E}">
        <p14:creationId xmlns:p14="http://schemas.microsoft.com/office/powerpoint/2010/main" val="2295014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1847" y="1066675"/>
            <a:ext cx="8229600" cy="3557587"/>
          </a:xfrm>
        </p:spPr>
        <p:txBody>
          <a:bodyPr>
            <a:normAutofit lnSpcReduction="10000"/>
          </a:bodyPr>
          <a:lstStyle/>
          <a:p>
            <a:pPr>
              <a:buClr>
                <a:srgbClr val="E30045"/>
              </a:buClr>
              <a:buFont typeface="Wingdings" charset="2"/>
              <a:buChar char="§"/>
            </a:pPr>
            <a:r>
              <a:rPr lang="en-GB" sz="3200" dirty="0">
                <a:solidFill>
                  <a:schemeClr val="tx1">
                    <a:lumMod val="65000"/>
                    <a:lumOff val="35000"/>
                  </a:schemeClr>
                </a:solidFill>
              </a:rPr>
              <a:t>New </a:t>
            </a:r>
            <a:r>
              <a:rPr lang="en-GB" sz="3200" b="1" dirty="0"/>
              <a:t>Spending Review </a:t>
            </a:r>
            <a:r>
              <a:rPr lang="en-GB" sz="3200" dirty="0">
                <a:solidFill>
                  <a:schemeClr val="tx1">
                    <a:lumMod val="65000"/>
                    <a:lumOff val="35000"/>
                  </a:schemeClr>
                </a:solidFill>
              </a:rPr>
              <a:t>period: </a:t>
            </a:r>
            <a:r>
              <a:rPr lang="en-GB" sz="3200" dirty="0" smtClean="0">
                <a:solidFill>
                  <a:schemeClr val="tx1">
                    <a:lumMod val="65000"/>
                    <a:lumOff val="35000"/>
                  </a:schemeClr>
                </a:solidFill>
              </a:rPr>
              <a:t>2016-2020</a:t>
            </a:r>
            <a:endParaRPr lang="en-GB" sz="3200" dirty="0">
              <a:solidFill>
                <a:schemeClr val="tx1">
                  <a:lumMod val="65000"/>
                  <a:lumOff val="35000"/>
                </a:schemeClr>
              </a:solidFill>
            </a:endParaRPr>
          </a:p>
          <a:p>
            <a:pPr>
              <a:buClr>
                <a:srgbClr val="E30045"/>
              </a:buClr>
              <a:buFont typeface="Wingdings" charset="2"/>
              <a:buChar char="§"/>
            </a:pPr>
            <a:r>
              <a:rPr lang="en-GB" sz="3200" b="1" dirty="0"/>
              <a:t>National Innovation </a:t>
            </a:r>
            <a:r>
              <a:rPr lang="en-GB" sz="3200" b="1" dirty="0" smtClean="0"/>
              <a:t>Plan </a:t>
            </a:r>
            <a:r>
              <a:rPr lang="en-GB" sz="3200" dirty="0" smtClean="0">
                <a:solidFill>
                  <a:schemeClr val="tx1">
                    <a:lumMod val="65000"/>
                    <a:lumOff val="35000"/>
                  </a:schemeClr>
                </a:solidFill>
              </a:rPr>
              <a:t>in 2016</a:t>
            </a:r>
          </a:p>
          <a:p>
            <a:pPr>
              <a:buClr>
                <a:srgbClr val="E30045"/>
              </a:buClr>
              <a:buFont typeface="Wingdings" charset="2"/>
              <a:buChar char="§"/>
            </a:pPr>
            <a:r>
              <a:rPr lang="en-GB" sz="3200" dirty="0">
                <a:solidFill>
                  <a:schemeClr val="tx1">
                    <a:lumMod val="65000"/>
                    <a:lumOff val="35000"/>
                  </a:schemeClr>
                </a:solidFill>
              </a:rPr>
              <a:t>New Innovate UK </a:t>
            </a:r>
            <a:r>
              <a:rPr lang="en-GB" sz="3200" b="1" dirty="0" smtClean="0"/>
              <a:t>strategy </a:t>
            </a:r>
            <a:r>
              <a:rPr lang="en-GB" sz="3200" dirty="0" smtClean="0">
                <a:solidFill>
                  <a:schemeClr val="tx1">
                    <a:lumMod val="65000"/>
                    <a:lumOff val="35000"/>
                  </a:schemeClr>
                </a:solidFill>
              </a:rPr>
              <a:t>for next four years</a:t>
            </a:r>
            <a:endParaRPr lang="en-GB" sz="3200" dirty="0">
              <a:solidFill>
                <a:schemeClr val="tx1">
                  <a:lumMod val="65000"/>
                  <a:lumOff val="35000"/>
                </a:schemeClr>
              </a:solidFill>
            </a:endParaRPr>
          </a:p>
          <a:p>
            <a:pPr>
              <a:buClr>
                <a:srgbClr val="E30045"/>
              </a:buClr>
              <a:buFont typeface="Wingdings" charset="2"/>
              <a:buChar char="§"/>
            </a:pPr>
            <a:r>
              <a:rPr lang="en-GB" sz="3200" b="1" dirty="0" smtClean="0"/>
              <a:t>Delivery Plan</a:t>
            </a:r>
            <a:r>
              <a:rPr lang="en-GB" sz="3200" dirty="0" smtClean="0">
                <a:solidFill>
                  <a:schemeClr val="tx1">
                    <a:lumMod val="65000"/>
                    <a:lumOff val="35000"/>
                  </a:schemeClr>
                </a:solidFill>
              </a:rPr>
              <a:t>: what </a:t>
            </a:r>
            <a:r>
              <a:rPr lang="en-GB" sz="3200" dirty="0">
                <a:solidFill>
                  <a:schemeClr val="tx1">
                    <a:lumMod val="65000"/>
                    <a:lumOff val="35000"/>
                  </a:schemeClr>
                </a:solidFill>
              </a:rPr>
              <a:t>are we doing this year</a:t>
            </a:r>
            <a:r>
              <a:rPr lang="en-GB" sz="3200" dirty="0" smtClean="0">
                <a:solidFill>
                  <a:schemeClr val="tx1">
                    <a:lumMod val="65000"/>
                    <a:lumOff val="35000"/>
                  </a:schemeClr>
                </a:solidFill>
              </a:rPr>
              <a:t>?</a:t>
            </a:r>
          </a:p>
          <a:p>
            <a:pPr>
              <a:buClr>
                <a:srgbClr val="E30045"/>
              </a:buClr>
              <a:buFont typeface="Wingdings" charset="2"/>
              <a:buChar char="§"/>
            </a:pPr>
            <a:r>
              <a:rPr lang="en-GB" sz="3200" dirty="0" smtClean="0">
                <a:solidFill>
                  <a:schemeClr val="tx1">
                    <a:lumMod val="65000"/>
                    <a:lumOff val="35000"/>
                  </a:schemeClr>
                </a:solidFill>
              </a:rPr>
              <a:t>Innovate UK becomes part of </a:t>
            </a:r>
            <a:r>
              <a:rPr lang="en-GB" sz="3200" b="1" dirty="0" smtClean="0"/>
              <a:t>UK Research and Innovation (UKRI)</a:t>
            </a:r>
            <a:r>
              <a:rPr lang="en-GB" sz="3200" dirty="0" smtClean="0">
                <a:solidFill>
                  <a:schemeClr val="tx1">
                    <a:lumMod val="65000"/>
                    <a:lumOff val="35000"/>
                  </a:schemeClr>
                </a:solidFill>
              </a:rPr>
              <a:t> – Subject to parliamentary approval April 2018</a:t>
            </a:r>
            <a:endParaRPr lang="en-GB" sz="3200" dirty="0">
              <a:solidFill>
                <a:schemeClr val="tx1">
                  <a:lumMod val="65000"/>
                  <a:lumOff val="35000"/>
                </a:schemeClr>
              </a:solidFill>
            </a:endParaRPr>
          </a:p>
        </p:txBody>
      </p:sp>
      <p:sp>
        <p:nvSpPr>
          <p:cNvPr id="8"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A new phase for supporting UK innovation</a:t>
            </a:r>
            <a:endParaRPr lang="en-GB" sz="3600" dirty="0">
              <a:solidFill>
                <a:srgbClr val="792B8B"/>
              </a:solidFill>
              <a:latin typeface="+mj-lt"/>
              <a:cs typeface="Arial"/>
            </a:endParaRPr>
          </a:p>
        </p:txBody>
      </p:sp>
      <p:pic>
        <p:nvPicPr>
          <p:cNvPr id="9" name="Picture 8" descr="Screen Shot 2016-02-03 at 12.40.5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572000"/>
            <a:ext cx="2932491" cy="22860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14412" y="4572000"/>
            <a:ext cx="3229588" cy="22860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32491" y="4572000"/>
            <a:ext cx="2981921" cy="2286000"/>
          </a:xfrm>
          <a:prstGeom prst="rect">
            <a:avLst/>
          </a:prstGeom>
        </p:spPr>
      </p:pic>
    </p:spTree>
    <p:extLst>
      <p:ext uri="{BB962C8B-B14F-4D97-AF65-F5344CB8AC3E}">
        <p14:creationId xmlns:p14="http://schemas.microsoft.com/office/powerpoint/2010/main" val="15216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91300" y="4800600"/>
            <a:ext cx="2552700" cy="213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nvPr>
        </p:nvGraphicFramePr>
        <p:xfrm>
          <a:off x="431800" y="762000"/>
          <a:ext cx="8572500" cy="613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11200" y="1143000"/>
            <a:ext cx="584200" cy="646331"/>
          </a:xfrm>
          <a:prstGeom prst="rect">
            <a:avLst/>
          </a:prstGeom>
          <a:noFill/>
          <a:scene3d>
            <a:camera prst="orthographicFront">
              <a:rot lat="0" lon="21174000" rev="0"/>
            </a:camera>
            <a:lightRig rig="threePt" dir="t"/>
          </a:scene3d>
        </p:spPr>
        <p:txBody>
          <a:bodyPr wrap="square" rtlCol="0">
            <a:spAutoFit/>
          </a:bodyPr>
          <a:lstStyle/>
          <a:p>
            <a:pPr algn="ctr"/>
            <a:r>
              <a:rPr lang="en-US" sz="3600" b="1" dirty="0" smtClean="0">
                <a:solidFill>
                  <a:srgbClr val="660066"/>
                </a:solidFill>
              </a:rPr>
              <a:t>1</a:t>
            </a:r>
            <a:endParaRPr lang="en-US" sz="3600" b="1" dirty="0">
              <a:solidFill>
                <a:srgbClr val="660066"/>
              </a:solidFill>
            </a:endParaRPr>
          </a:p>
        </p:txBody>
      </p:sp>
      <p:sp>
        <p:nvSpPr>
          <p:cNvPr id="11"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Our 5-point plan</a:t>
            </a:r>
            <a:endParaRPr lang="en-GB" sz="3600" dirty="0">
              <a:solidFill>
                <a:srgbClr val="792B8B"/>
              </a:solidFill>
              <a:latin typeface="+mj-lt"/>
              <a:cs typeface="Arial"/>
            </a:endParaRPr>
          </a:p>
        </p:txBody>
      </p:sp>
      <p:sp>
        <p:nvSpPr>
          <p:cNvPr id="12" name="TextBox 11"/>
          <p:cNvSpPr txBox="1"/>
          <p:nvPr/>
        </p:nvSpPr>
        <p:spPr>
          <a:xfrm>
            <a:off x="1270000" y="2324100"/>
            <a:ext cx="584200" cy="646331"/>
          </a:xfrm>
          <a:prstGeom prst="rect">
            <a:avLst/>
          </a:prstGeom>
          <a:noFill/>
          <a:scene3d>
            <a:camera prst="orthographicFront">
              <a:rot lat="0" lon="21174000" rev="0"/>
            </a:camera>
            <a:lightRig rig="threePt" dir="t"/>
          </a:scene3d>
        </p:spPr>
        <p:txBody>
          <a:bodyPr wrap="square" rtlCol="0">
            <a:spAutoFit/>
          </a:bodyPr>
          <a:lstStyle/>
          <a:p>
            <a:pPr algn="ctr"/>
            <a:r>
              <a:rPr lang="en-US" sz="3600" b="1" dirty="0">
                <a:solidFill>
                  <a:srgbClr val="660066"/>
                </a:solidFill>
              </a:rPr>
              <a:t>2</a:t>
            </a:r>
          </a:p>
        </p:txBody>
      </p:sp>
      <p:sp>
        <p:nvSpPr>
          <p:cNvPr id="13" name="TextBox 12"/>
          <p:cNvSpPr txBox="1"/>
          <p:nvPr/>
        </p:nvSpPr>
        <p:spPr>
          <a:xfrm>
            <a:off x="1447800" y="3454400"/>
            <a:ext cx="584200" cy="646331"/>
          </a:xfrm>
          <a:prstGeom prst="rect">
            <a:avLst/>
          </a:prstGeom>
          <a:noFill/>
          <a:scene3d>
            <a:camera prst="orthographicFront">
              <a:rot lat="0" lon="21174000" rev="0"/>
            </a:camera>
            <a:lightRig rig="threePt" dir="t"/>
          </a:scene3d>
        </p:spPr>
        <p:txBody>
          <a:bodyPr wrap="square" rtlCol="0">
            <a:spAutoFit/>
          </a:bodyPr>
          <a:lstStyle/>
          <a:p>
            <a:pPr algn="ctr"/>
            <a:r>
              <a:rPr lang="en-US" sz="3600" b="1" dirty="0">
                <a:solidFill>
                  <a:srgbClr val="660066"/>
                </a:solidFill>
              </a:rPr>
              <a:t>3</a:t>
            </a:r>
          </a:p>
        </p:txBody>
      </p:sp>
      <p:sp>
        <p:nvSpPr>
          <p:cNvPr id="14" name="TextBox 13"/>
          <p:cNvSpPr txBox="1"/>
          <p:nvPr/>
        </p:nvSpPr>
        <p:spPr>
          <a:xfrm>
            <a:off x="1257300" y="4610100"/>
            <a:ext cx="584200" cy="646331"/>
          </a:xfrm>
          <a:prstGeom prst="rect">
            <a:avLst/>
          </a:prstGeom>
          <a:noFill/>
          <a:scene3d>
            <a:camera prst="orthographicFront">
              <a:rot lat="0" lon="21174000" rev="0"/>
            </a:camera>
            <a:lightRig rig="threePt" dir="t"/>
          </a:scene3d>
        </p:spPr>
        <p:txBody>
          <a:bodyPr wrap="square" rtlCol="0">
            <a:spAutoFit/>
          </a:bodyPr>
          <a:lstStyle/>
          <a:p>
            <a:pPr algn="ctr"/>
            <a:r>
              <a:rPr lang="en-US" sz="3600" b="1" dirty="0" smtClean="0">
                <a:solidFill>
                  <a:srgbClr val="660066"/>
                </a:solidFill>
              </a:rPr>
              <a:t>4</a:t>
            </a:r>
            <a:endParaRPr lang="en-US" sz="3600" b="1" dirty="0">
              <a:solidFill>
                <a:srgbClr val="660066"/>
              </a:solidFill>
            </a:endParaRPr>
          </a:p>
        </p:txBody>
      </p:sp>
      <p:sp>
        <p:nvSpPr>
          <p:cNvPr id="15" name="TextBox 14"/>
          <p:cNvSpPr txBox="1"/>
          <p:nvPr/>
        </p:nvSpPr>
        <p:spPr>
          <a:xfrm>
            <a:off x="711200" y="5753100"/>
            <a:ext cx="584200" cy="646331"/>
          </a:xfrm>
          <a:prstGeom prst="rect">
            <a:avLst/>
          </a:prstGeom>
          <a:noFill/>
          <a:scene3d>
            <a:camera prst="orthographicFront">
              <a:rot lat="0" lon="21174000" rev="0"/>
            </a:camera>
            <a:lightRig rig="threePt" dir="t"/>
          </a:scene3d>
        </p:spPr>
        <p:txBody>
          <a:bodyPr wrap="square" rtlCol="0">
            <a:spAutoFit/>
          </a:bodyPr>
          <a:lstStyle/>
          <a:p>
            <a:pPr algn="ctr"/>
            <a:r>
              <a:rPr lang="en-US" sz="3600" b="1" dirty="0">
                <a:solidFill>
                  <a:srgbClr val="660066"/>
                </a:solidFill>
              </a:rPr>
              <a:t>5</a:t>
            </a:r>
          </a:p>
        </p:txBody>
      </p:sp>
      <p:pic>
        <p:nvPicPr>
          <p:cNvPr id="17" name="Picture 16"/>
          <p:cNvPicPr>
            <a:picLocks noChangeAspect="1"/>
          </p:cNvPicPr>
          <p:nvPr/>
        </p:nvPicPr>
        <p:blipFill>
          <a:blip r:embed="rId8"/>
          <a:stretch>
            <a:fillRect/>
          </a:stretch>
        </p:blipFill>
        <p:spPr>
          <a:xfrm>
            <a:off x="5852224" y="152401"/>
            <a:ext cx="3152076" cy="609600"/>
          </a:xfrm>
          <a:prstGeom prst="rect">
            <a:avLst/>
          </a:prstGeom>
        </p:spPr>
      </p:pic>
    </p:spTree>
    <p:extLst>
      <p:ext uri="{BB962C8B-B14F-4D97-AF65-F5344CB8AC3E}">
        <p14:creationId xmlns:p14="http://schemas.microsoft.com/office/powerpoint/2010/main" val="93709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2652" y="1257060"/>
            <a:ext cx="8503965" cy="3726705"/>
          </a:xfrm>
        </p:spPr>
        <p:txBody>
          <a:bodyPr>
            <a:noAutofit/>
          </a:bodyPr>
          <a:lstStyle/>
          <a:p>
            <a:pPr>
              <a:lnSpc>
                <a:spcPct val="130000"/>
              </a:lnSpc>
              <a:buClr>
                <a:srgbClr val="E30045"/>
              </a:buClr>
              <a:buSzPct val="150000"/>
              <a:buFont typeface="Wingdings" charset="2"/>
              <a:buChar char="§"/>
            </a:pPr>
            <a:r>
              <a:rPr lang="en-US" sz="2600" dirty="0">
                <a:solidFill>
                  <a:schemeClr val="tx1">
                    <a:lumMod val="65000"/>
                    <a:lumOff val="35000"/>
                  </a:schemeClr>
                </a:solidFill>
              </a:rPr>
              <a:t>S</a:t>
            </a:r>
            <a:r>
              <a:rPr lang="en-US" sz="2600" dirty="0" smtClean="0">
                <a:solidFill>
                  <a:schemeClr val="tx1">
                    <a:lumMod val="65000"/>
                    <a:lumOff val="35000"/>
                  </a:schemeClr>
                </a:solidFill>
              </a:rPr>
              <a:t>impler </a:t>
            </a:r>
            <a:r>
              <a:rPr lang="en-US" sz="2600" b="1" dirty="0"/>
              <a:t>sector groups</a:t>
            </a:r>
          </a:p>
          <a:p>
            <a:pPr>
              <a:lnSpc>
                <a:spcPct val="130000"/>
              </a:lnSpc>
              <a:buClr>
                <a:srgbClr val="E30045"/>
              </a:buClr>
              <a:buSzPct val="150000"/>
              <a:buFont typeface="Wingdings" charset="2"/>
              <a:buChar char="§"/>
            </a:pPr>
            <a:r>
              <a:rPr lang="en-US" sz="2600" dirty="0" smtClean="0">
                <a:solidFill>
                  <a:schemeClr val="tx1">
                    <a:lumMod val="65000"/>
                    <a:lumOff val="35000"/>
                  </a:schemeClr>
                </a:solidFill>
              </a:rPr>
              <a:t>Simpler </a:t>
            </a:r>
            <a:r>
              <a:rPr lang="en-US" sz="2600" dirty="0">
                <a:solidFill>
                  <a:schemeClr val="tx1">
                    <a:lumMod val="65000"/>
                    <a:lumOff val="35000"/>
                  </a:schemeClr>
                </a:solidFill>
              </a:rPr>
              <a:t>and </a:t>
            </a:r>
            <a:r>
              <a:rPr lang="en-US" sz="2600" dirty="0" smtClean="0">
                <a:solidFill>
                  <a:schemeClr val="tx1">
                    <a:lumMod val="65000"/>
                    <a:lumOff val="35000"/>
                  </a:schemeClr>
                </a:solidFill>
              </a:rPr>
              <a:t>broader </a:t>
            </a:r>
            <a:r>
              <a:rPr lang="en-US" sz="2600" b="1" dirty="0" smtClean="0"/>
              <a:t>funding competitions</a:t>
            </a:r>
            <a:endParaRPr lang="en-US" sz="2600" dirty="0" smtClean="0"/>
          </a:p>
          <a:p>
            <a:pPr>
              <a:lnSpc>
                <a:spcPct val="130000"/>
              </a:lnSpc>
              <a:buClr>
                <a:srgbClr val="E30045"/>
              </a:buClr>
              <a:buSzPct val="150000"/>
              <a:buFont typeface="Wingdings" charset="2"/>
              <a:buChar char="§"/>
            </a:pPr>
            <a:r>
              <a:rPr lang="en-US" sz="2600" dirty="0" smtClean="0">
                <a:solidFill>
                  <a:schemeClr val="tx1">
                    <a:lumMod val="65000"/>
                    <a:lumOff val="35000"/>
                  </a:schemeClr>
                </a:solidFill>
              </a:rPr>
              <a:t>Enhanced </a:t>
            </a:r>
            <a:r>
              <a:rPr lang="en-US" sz="2600" b="1" dirty="0" smtClean="0"/>
              <a:t>innovation networks </a:t>
            </a:r>
            <a:r>
              <a:rPr lang="en-US" sz="2600" dirty="0" smtClean="0">
                <a:solidFill>
                  <a:schemeClr val="tx1">
                    <a:lumMod val="65000"/>
                    <a:lumOff val="35000"/>
                  </a:schemeClr>
                </a:solidFill>
              </a:rPr>
              <a:t>- </a:t>
            </a:r>
            <a:r>
              <a:rPr lang="en-US" sz="2600" dirty="0">
                <a:solidFill>
                  <a:schemeClr val="tx1">
                    <a:lumMod val="65000"/>
                    <a:lumOff val="35000"/>
                  </a:schemeClr>
                </a:solidFill>
              </a:rPr>
              <a:t>nationally and regionally</a:t>
            </a:r>
          </a:p>
          <a:p>
            <a:pPr>
              <a:lnSpc>
                <a:spcPct val="130000"/>
              </a:lnSpc>
              <a:buClr>
                <a:srgbClr val="E30045"/>
              </a:buClr>
              <a:buSzPct val="150000"/>
              <a:buFont typeface="Wingdings" charset="2"/>
              <a:buChar char="§"/>
            </a:pPr>
            <a:r>
              <a:rPr lang="en-US" sz="2600" dirty="0" smtClean="0">
                <a:solidFill>
                  <a:schemeClr val="tx1">
                    <a:lumMod val="65000"/>
                    <a:lumOff val="35000"/>
                  </a:schemeClr>
                </a:solidFill>
              </a:rPr>
              <a:t>Pilots for </a:t>
            </a:r>
            <a:r>
              <a:rPr lang="en-US" sz="2600" b="1" dirty="0"/>
              <a:t>new innovation finance products</a:t>
            </a:r>
          </a:p>
          <a:p>
            <a:pPr>
              <a:lnSpc>
                <a:spcPct val="130000"/>
              </a:lnSpc>
              <a:buClr>
                <a:srgbClr val="E30045"/>
              </a:buClr>
              <a:buSzPct val="150000"/>
              <a:buFont typeface="Wingdings" charset="2"/>
              <a:buChar char="§"/>
            </a:pPr>
            <a:r>
              <a:rPr lang="en-US" sz="2600" dirty="0">
                <a:solidFill>
                  <a:schemeClr val="tx1">
                    <a:lumMod val="65000"/>
                    <a:lumOff val="35000"/>
                  </a:schemeClr>
                </a:solidFill>
              </a:rPr>
              <a:t>N</a:t>
            </a:r>
            <a:r>
              <a:rPr lang="en-US" sz="2600" dirty="0" smtClean="0">
                <a:solidFill>
                  <a:schemeClr val="tx1">
                    <a:lumMod val="65000"/>
                    <a:lumOff val="35000"/>
                  </a:schemeClr>
                </a:solidFill>
              </a:rPr>
              <a:t>ew online </a:t>
            </a:r>
            <a:r>
              <a:rPr lang="en-US" sz="2600" b="1" dirty="0" smtClean="0"/>
              <a:t>competition</a:t>
            </a:r>
            <a:r>
              <a:rPr lang="en-US" sz="2600" b="1" dirty="0"/>
              <a:t> applications </a:t>
            </a:r>
            <a:r>
              <a:rPr lang="en-US" sz="2600" b="1" dirty="0" smtClean="0"/>
              <a:t>system</a:t>
            </a:r>
            <a:r>
              <a:rPr lang="en-US" sz="2600" dirty="0" smtClean="0"/>
              <a:t/>
            </a:r>
            <a:br>
              <a:rPr lang="en-US" sz="2600" dirty="0" smtClean="0"/>
            </a:br>
            <a:endParaRPr lang="en-US" sz="2600" dirty="0">
              <a:solidFill>
                <a:srgbClr val="E30045"/>
              </a:solidFill>
            </a:endParaRPr>
          </a:p>
          <a:p>
            <a:pPr marL="0" indent="0">
              <a:lnSpc>
                <a:spcPct val="130000"/>
              </a:lnSpc>
              <a:buClr>
                <a:srgbClr val="E30045"/>
              </a:buClr>
              <a:buSzPct val="150000"/>
              <a:buNone/>
            </a:pPr>
            <a:r>
              <a:rPr lang="en-US" sz="2800" b="1" dirty="0" smtClean="0">
                <a:solidFill>
                  <a:srgbClr val="E30045"/>
                </a:solidFill>
              </a:rPr>
              <a:t>But – our commitment to supporting the growth of UK businesses is as strong as ever.</a:t>
            </a:r>
            <a:endParaRPr lang="en-US" sz="2800" b="1" dirty="0">
              <a:solidFill>
                <a:srgbClr val="E30045"/>
              </a:solidFill>
            </a:endParaRPr>
          </a:p>
        </p:txBody>
      </p:sp>
      <p:sp>
        <p:nvSpPr>
          <p:cNvPr id="4" name="Title 1"/>
          <p:cNvSpPr txBox="1">
            <a:spLocks/>
          </p:cNvSpPr>
          <p:nvPr/>
        </p:nvSpPr>
        <p:spPr>
          <a:xfrm>
            <a:off x="222653" y="162232"/>
            <a:ext cx="8228794" cy="698602"/>
          </a:xfrm>
          <a:prstGeom prst="rect">
            <a:avLst/>
          </a:prstGeom>
        </p:spPr>
        <p:txBody>
          <a:bodyPr lIns="58044" tIns="29022" rIns="58044" bIns="29022"/>
          <a:lstStyle/>
          <a:p>
            <a:pPr defTabSz="290220" eaLnBrk="0" hangingPunct="0">
              <a:defRPr/>
            </a:pPr>
            <a:r>
              <a:rPr lang="en-GB" sz="3600" b="1" dirty="0" smtClean="0">
                <a:solidFill>
                  <a:srgbClr val="792B8B"/>
                </a:solidFill>
                <a:latin typeface="+mj-lt"/>
                <a:ea typeface="ＭＳ Ｐゴシック" pitchFamily="-65" charset="-128"/>
                <a:cs typeface="Arial"/>
              </a:rPr>
              <a:t>What’s changing?</a:t>
            </a:r>
            <a:endParaRPr lang="en-GB" sz="3600" dirty="0">
              <a:solidFill>
                <a:srgbClr val="792B8B"/>
              </a:solidFill>
              <a:latin typeface="+mj-lt"/>
              <a:cs typeface="Arial"/>
            </a:endParaRPr>
          </a:p>
        </p:txBody>
      </p:sp>
    </p:spTree>
    <p:extLst>
      <p:ext uri="{BB962C8B-B14F-4D97-AF65-F5344CB8AC3E}">
        <p14:creationId xmlns:p14="http://schemas.microsoft.com/office/powerpoint/2010/main" val="40028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16" y="0"/>
            <a:ext cx="9192304" cy="68853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a:t>S</a:t>
            </a:r>
            <a:r>
              <a:rPr lang="en-US" sz="3600" b="1" dirty="0" smtClean="0"/>
              <a:t>ector focus to accelerate growth</a:t>
            </a:r>
            <a:endParaRPr lang="en-US" sz="3600" b="1" dirty="0"/>
          </a:p>
        </p:txBody>
      </p:sp>
      <p:sp>
        <p:nvSpPr>
          <p:cNvPr id="3" name="Text Placeholder 2"/>
          <p:cNvSpPr>
            <a:spLocks noGrp="1"/>
          </p:cNvSpPr>
          <p:nvPr>
            <p:ph idx="1"/>
          </p:nvPr>
        </p:nvSpPr>
        <p:spPr>
          <a:xfrm>
            <a:off x="457200" y="1624016"/>
            <a:ext cx="6350000" cy="3557587"/>
          </a:xfrm>
        </p:spPr>
        <p:txBody>
          <a:bodyPr>
            <a:noAutofit/>
          </a:bodyPr>
          <a:lstStyle/>
          <a:p>
            <a:pPr marL="0" indent="0">
              <a:spcAft>
                <a:spcPts val="800"/>
              </a:spcAft>
              <a:buNone/>
            </a:pPr>
            <a:r>
              <a:rPr lang="en-GB" sz="1800" b="1" dirty="0"/>
              <a:t>Emerging and Enabling Technologies</a:t>
            </a:r>
            <a:endParaRPr lang="en-GB" sz="1800" dirty="0"/>
          </a:p>
          <a:p>
            <a:pPr marL="110313" lvl="1" indent="0">
              <a:spcAft>
                <a:spcPts val="800"/>
              </a:spcAft>
              <a:buNone/>
            </a:pPr>
            <a:r>
              <a:rPr lang="en-GB" sz="1600" dirty="0"/>
              <a:t>Identifying and investing in technologies and capabilities that will lead to the new products, processes and services of tomorrow</a:t>
            </a:r>
          </a:p>
          <a:p>
            <a:pPr marL="0" indent="0">
              <a:spcAft>
                <a:spcPts val="800"/>
              </a:spcAft>
              <a:buNone/>
            </a:pPr>
            <a:r>
              <a:rPr lang="en-GB" sz="1800" b="1" dirty="0"/>
              <a:t>Health and Life Sciences</a:t>
            </a:r>
            <a:endParaRPr lang="en-GB" sz="1800" dirty="0"/>
          </a:p>
          <a:p>
            <a:pPr marL="110313" lvl="1" indent="0">
              <a:spcAft>
                <a:spcPts val="800"/>
              </a:spcAft>
              <a:buNone/>
            </a:pPr>
            <a:r>
              <a:rPr lang="en-GB" sz="1600" dirty="0"/>
              <a:t>Focused on agriculture and food and healthcare, underpinned by bioscience and medical research and enabled by engineering and physical sciences</a:t>
            </a:r>
          </a:p>
          <a:p>
            <a:pPr marL="0" indent="0">
              <a:spcAft>
                <a:spcPts val="800"/>
              </a:spcAft>
              <a:buNone/>
            </a:pPr>
            <a:r>
              <a:rPr lang="en-GB" sz="1800" b="1" dirty="0"/>
              <a:t>Infrastructure Systems </a:t>
            </a:r>
            <a:endParaRPr lang="en-GB" sz="1800" dirty="0"/>
          </a:p>
          <a:p>
            <a:pPr marL="110313" lvl="1" indent="0">
              <a:spcAft>
                <a:spcPts val="800"/>
              </a:spcAft>
              <a:buNone/>
            </a:pPr>
            <a:r>
              <a:rPr lang="en-GB" sz="1600" dirty="0"/>
              <a:t>Optimising transport and energy systems and integrating them with other systems such as health and digital</a:t>
            </a:r>
          </a:p>
          <a:p>
            <a:pPr marL="0" indent="0">
              <a:spcAft>
                <a:spcPts val="800"/>
              </a:spcAft>
              <a:buNone/>
            </a:pPr>
            <a:r>
              <a:rPr lang="en-GB" sz="1800" b="1" dirty="0"/>
              <a:t>Manufacturing and </a:t>
            </a:r>
            <a:r>
              <a:rPr lang="en-GB" sz="1800" b="1" dirty="0" smtClean="0"/>
              <a:t>Materials</a:t>
            </a:r>
            <a:endParaRPr lang="en-GB" sz="1800" dirty="0"/>
          </a:p>
          <a:p>
            <a:pPr marL="110313" lvl="1" indent="0">
              <a:spcAft>
                <a:spcPts val="800"/>
              </a:spcAft>
              <a:buNone/>
            </a:pPr>
            <a:r>
              <a:rPr lang="en-GB" sz="1600" dirty="0"/>
              <a:t>Advancing manufacturing readiness so R&amp;D and technology </a:t>
            </a:r>
            <a:r>
              <a:rPr lang="en-GB" sz="1600" dirty="0" smtClean="0"/>
              <a:t/>
            </a:r>
            <a:br>
              <a:rPr lang="en-GB" sz="1600" dirty="0" smtClean="0"/>
            </a:br>
            <a:r>
              <a:rPr lang="en-GB" sz="1600" dirty="0" smtClean="0"/>
              <a:t>developments increase </a:t>
            </a:r>
            <a:r>
              <a:rPr lang="en-GB" sz="1600" dirty="0"/>
              <a:t>productivity and </a:t>
            </a:r>
            <a:r>
              <a:rPr lang="en-GB" sz="1600" dirty="0" smtClean="0"/>
              <a:t>capture value </a:t>
            </a:r>
            <a:r>
              <a:rPr lang="en-GB" sz="1600" dirty="0"/>
              <a:t>in the UK </a:t>
            </a:r>
          </a:p>
          <a:p>
            <a:pPr marL="0" indent="0">
              <a:lnSpc>
                <a:spcPct val="130000"/>
              </a:lnSpc>
              <a:spcAft>
                <a:spcPts val="800"/>
              </a:spcAft>
              <a:buNone/>
            </a:pPr>
            <a:endParaRPr lang="en-US" sz="1600" dirty="0"/>
          </a:p>
        </p:txBody>
      </p:sp>
      <p:pic>
        <p:nvPicPr>
          <p:cNvPr id="4" name="Picture 3" descr="CO300_Delivery Plan_Shutterstock_Emerging Technologies_HIQ_Jpeg_FINAL cop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5214" y="1778001"/>
            <a:ext cx="1544186" cy="977900"/>
          </a:xfrm>
          <a:prstGeom prst="rect">
            <a:avLst/>
          </a:prstGeom>
        </p:spPr>
      </p:pic>
      <p:pic>
        <p:nvPicPr>
          <p:cNvPr id="5" name="Picture 4" descr="CO300_Delivery Plan_iStock_plants_HiQ_Jpeg_FINAL cop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7179" y="3015294"/>
            <a:ext cx="1537335" cy="1066702"/>
          </a:xfrm>
          <a:prstGeom prst="rect">
            <a:avLst/>
          </a:prstGeom>
        </p:spPr>
      </p:pic>
      <p:pic>
        <p:nvPicPr>
          <p:cNvPr id="6" name="Picture 5" descr="CO300_Delivery Plan_iStock_turbine_HiQ_Jpeg_FINAL copy.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18279" y="4306006"/>
            <a:ext cx="1552308" cy="1072450"/>
          </a:xfrm>
          <a:prstGeom prst="rect">
            <a:avLst/>
          </a:prstGeom>
        </p:spPr>
      </p:pic>
      <p:pic>
        <p:nvPicPr>
          <p:cNvPr id="7" name="Picture 6" descr="CO300_Delivery Plan_Manufacturing and Materials_HiQ_Jpeg_FINAL copy.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17762" y="5606528"/>
            <a:ext cx="1565525" cy="1086372"/>
          </a:xfrm>
          <a:prstGeom prst="rect">
            <a:avLst/>
          </a:prstGeom>
        </p:spPr>
      </p:pic>
    </p:spTree>
    <p:extLst>
      <p:ext uri="{BB962C8B-B14F-4D97-AF65-F5344CB8AC3E}">
        <p14:creationId xmlns:p14="http://schemas.microsoft.com/office/powerpoint/2010/main" val="52024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CB70E7665EC3489071A2C6E6AFA32A" ma:contentTypeVersion="2" ma:contentTypeDescription="Create a new document." ma:contentTypeScope="" ma:versionID="e7667d4d365c26b7b89d726f604be78a">
  <xsd:schema xmlns:xsd="http://www.w3.org/2001/XMLSchema" xmlns:xs="http://www.w3.org/2001/XMLSchema" xmlns:p="http://schemas.microsoft.com/office/2006/metadata/properties" xmlns:ns2="3d67a6c7-a112-4d51-b0ef-ea8324d99d88" targetNamespace="http://schemas.microsoft.com/office/2006/metadata/properties" ma:root="true" ma:fieldsID="878e0659d00752e244353827654c2734" ns2:_="">
    <xsd:import namespace="3d67a6c7-a112-4d51-b0ef-ea8324d99d8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7a6c7-a112-4d51-b0ef-ea8324d99d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378B51-6F89-4A3D-B075-8A38B336CFC6}">
  <ds:schemaRefs>
    <ds:schemaRef ds:uri="http://schemas.microsoft.com/sharepoint/v3/contenttype/forms"/>
  </ds:schemaRefs>
</ds:datastoreItem>
</file>

<file path=customXml/itemProps2.xml><?xml version="1.0" encoding="utf-8"?>
<ds:datastoreItem xmlns:ds="http://schemas.openxmlformats.org/officeDocument/2006/customXml" ds:itemID="{E4403D9C-EFA0-40BA-A6C1-C3704BBB3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7a6c7-a112-4d51-b0ef-ea8324d99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56B5A3-AC8F-4AA5-93F9-A2E4979FB1FE}">
  <ds:schemaRefs>
    <ds:schemaRef ds:uri="http://purl.org/dc/terms/"/>
    <ds:schemaRef ds:uri="http://schemas.microsoft.com/office/2006/documentManagement/types"/>
    <ds:schemaRef ds:uri="http://purl.org/dc/dcmitype/"/>
    <ds:schemaRef ds:uri="http://schemas.microsoft.com/office/infopath/2007/PartnerControls"/>
    <ds:schemaRef ds:uri="3d67a6c7-a112-4d51-b0ef-ea8324d99d88"/>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9589</TotalTime>
  <Words>3439</Words>
  <Application>Microsoft Macintosh PowerPoint</Application>
  <PresentationFormat>On-screen Show (4:3)</PresentationFormat>
  <Paragraphs>432</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ＭＳ Ｐゴシック</vt:lpstr>
      <vt:lpstr>nta</vt:lpstr>
      <vt:lpstr>Wingdings</vt:lpstr>
      <vt:lpstr>Arial</vt:lpstr>
      <vt:lpstr>Custom Design</vt:lpstr>
      <vt:lpstr>Innovate UK, Opportunities &amp;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Sector focus to accelerate growth</vt:lpstr>
      <vt:lpstr>PowerPoint Presentation</vt:lpstr>
      <vt:lpstr>PowerPoint Presentation</vt:lpstr>
      <vt:lpstr>Competition schedule for FY16/17</vt:lpstr>
      <vt:lpstr>PowerPoint Presentation</vt:lpstr>
      <vt:lpstr>PowerPoint Presentation</vt:lpstr>
      <vt:lpstr>PowerPoint Presentation</vt:lpstr>
      <vt:lpstr>PowerPoint Presentation</vt:lpstr>
      <vt:lpstr>New Opportunity</vt:lpstr>
      <vt:lpstr>Health &amp; Life Sciences Competition    Opened 12th September</vt:lpstr>
      <vt:lpstr>Health &amp; Life Sciences Competition </vt:lpstr>
      <vt:lpstr>Health &amp; Life Sciences Competition   SCOPE</vt:lpstr>
      <vt:lpstr>Health &amp; Life Sciences Competition  SCOPE</vt:lpstr>
      <vt:lpstr>Health &amp; Life Sciences Competition  OUT OF SCOPE</vt:lpstr>
      <vt:lpstr>Networks</vt:lpstr>
      <vt:lpstr>Considerations</vt:lpstr>
      <vt:lpstr>Catapults</vt:lpstr>
      <vt:lpstr>DHACA</vt:lpstr>
      <vt:lpstr>Academic Health &amp; Science Networks (AHSN’s)</vt:lpstr>
      <vt:lpstr>Knowledge Transfer Network (KTN)</vt:lpstr>
      <vt:lpstr>Enterprise Europe Network (EEN)</vt:lpstr>
      <vt:lpstr>TSA</vt:lpstr>
      <vt:lpstr>Thanks for listening</vt:lpstr>
    </vt:vector>
  </TitlesOfParts>
  <Company>Innovate UK</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Young</dc:creator>
  <cp:lastModifiedBy>Chris Sawyer</cp:lastModifiedBy>
  <cp:revision>201</cp:revision>
  <cp:lastPrinted>2016-04-15T15:25:12Z</cp:lastPrinted>
  <dcterms:created xsi:type="dcterms:W3CDTF">2015-06-16T08:28:12Z</dcterms:created>
  <dcterms:modified xsi:type="dcterms:W3CDTF">2016-09-14T10:56:27Z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0x01010015CB70E7665EC3489071A2C6E6AFA32A</vt:lpwstr>
  </property>
</Properties>
</file>